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slideLayouts/slideLayout8.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7.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22.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layout1.xml" ContentType="application/vnd.openxmlformats-officedocument.drawingml.diagramLayout+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53"/>
  </p:notesMasterIdLst>
  <p:handoutMasterIdLst>
    <p:handoutMasterId r:id="rId54"/>
  </p:handoutMasterIdLst>
  <p:sldIdLst>
    <p:sldId id="790" r:id="rId2"/>
    <p:sldId id="848" r:id="rId3"/>
    <p:sldId id="804" r:id="rId4"/>
    <p:sldId id="825" r:id="rId5"/>
    <p:sldId id="826" r:id="rId6"/>
    <p:sldId id="824" r:id="rId7"/>
    <p:sldId id="849" r:id="rId8"/>
    <p:sldId id="827" r:id="rId9"/>
    <p:sldId id="828" r:id="rId10"/>
    <p:sldId id="806" r:id="rId11"/>
    <p:sldId id="821" r:id="rId12"/>
    <p:sldId id="792" r:id="rId13"/>
    <p:sldId id="793" r:id="rId14"/>
    <p:sldId id="797" r:id="rId15"/>
    <p:sldId id="799" r:id="rId16"/>
    <p:sldId id="798" r:id="rId17"/>
    <p:sldId id="850" r:id="rId18"/>
    <p:sldId id="800" r:id="rId19"/>
    <p:sldId id="801" r:id="rId20"/>
    <p:sldId id="802" r:id="rId21"/>
    <p:sldId id="794" r:id="rId22"/>
    <p:sldId id="795" r:id="rId23"/>
    <p:sldId id="851" r:id="rId24"/>
    <p:sldId id="813" r:id="rId25"/>
    <p:sldId id="815" r:id="rId26"/>
    <p:sldId id="816" r:id="rId27"/>
    <p:sldId id="814" r:id="rId28"/>
    <p:sldId id="852" r:id="rId29"/>
    <p:sldId id="807" r:id="rId30"/>
    <p:sldId id="803" r:id="rId31"/>
    <p:sldId id="853" r:id="rId32"/>
    <p:sldId id="796" r:id="rId33"/>
    <p:sldId id="830" r:id="rId34"/>
    <p:sldId id="812" r:id="rId35"/>
    <p:sldId id="818" r:id="rId36"/>
    <p:sldId id="833" r:id="rId37"/>
    <p:sldId id="854" r:id="rId38"/>
    <p:sldId id="781" r:id="rId39"/>
    <p:sldId id="834" r:id="rId40"/>
    <p:sldId id="835" r:id="rId41"/>
    <p:sldId id="836" r:id="rId42"/>
    <p:sldId id="855" r:id="rId43"/>
    <p:sldId id="843" r:id="rId44"/>
    <p:sldId id="844" r:id="rId45"/>
    <p:sldId id="845" r:id="rId46"/>
    <p:sldId id="846" r:id="rId47"/>
    <p:sldId id="847" r:id="rId48"/>
    <p:sldId id="856" r:id="rId49"/>
    <p:sldId id="545" r:id="rId50"/>
    <p:sldId id="841" r:id="rId51"/>
    <p:sldId id="840" r:id="rId52"/>
  </p:sldIdLst>
  <p:sldSz cx="9144000" cy="6858000" type="screen4x3"/>
  <p:notesSz cx="6858000" cy="9144000"/>
  <p:embeddedFontLst>
    <p:embeddedFont>
      <p:font typeface="Calibri" panose="020F0502020204030204" pitchFamily="34" charset="0"/>
      <p:regular r:id="rId55"/>
      <p:bold r:id="rId56"/>
      <p:italic r:id="rId57"/>
      <p:boldItalic r:id="rId58"/>
    </p:embeddedFont>
    <p:embeddedFont>
      <p:font typeface="Consolas" panose="020B0609020204030204" pitchFamily="49" charset="0"/>
      <p:regular r:id="rId59"/>
      <p:bold r:id="rId60"/>
      <p:italic r:id="rId61"/>
      <p:boldItalic r:id="rId62"/>
    </p:embeddedFont>
    <p:embeddedFont>
      <p:font typeface="Sherman Sans Book" charset="0"/>
      <p:regular r:id="rId63"/>
    </p:embeddedFont>
    <p:embeddedFont>
      <p:font typeface="Sherman Serif Book" charset="0"/>
      <p:regular r:id="rId64"/>
    </p:embeddedFont>
    <p:embeddedFont>
      <p:font typeface="Tw Cen MT" panose="020B0602020104020603" pitchFamily="34" charset="0"/>
      <p:regular r:id="rId65"/>
      <p:bold r:id="rId66"/>
      <p:italic r:id="rId67"/>
      <p:boldItalic r:id="rId68"/>
    </p:embeddedFont>
    <p:embeddedFont>
      <p:font typeface="Tw Cen MT Condensed" panose="020B0606020104020203" pitchFamily="34" charset="0"/>
      <p:regular r:id="rId69"/>
      <p:bold r:id="rId70"/>
    </p:embeddedFont>
    <p:embeddedFont>
      <p:font typeface="Wingdings 3" panose="05040102010807070707" pitchFamily="18" charset="2"/>
      <p:regular r:id="rId7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476" userDrawn="1">
          <p15:clr>
            <a:srgbClr val="A4A3A4"/>
          </p15:clr>
        </p15:guide>
        <p15:guide id="3" pos="505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92C3"/>
    <a:srgbClr val="595959"/>
    <a:srgbClr val="7F7F7F"/>
    <a:srgbClr val="75CCEF"/>
    <a:srgbClr val="BFBFBF"/>
    <a:srgbClr val="6CC9EE"/>
    <a:srgbClr val="FFFFFF"/>
    <a:srgbClr val="53C0EB"/>
    <a:srgbClr val="35B4E7"/>
    <a:srgbClr val="1CAD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79" autoAdjust="0"/>
    <p:restoredTop sz="66871" autoAdjust="0"/>
  </p:normalViewPr>
  <p:slideViewPr>
    <p:cSldViewPr snapToGrid="0">
      <p:cViewPr varScale="1">
        <p:scale>
          <a:sx n="76" d="100"/>
          <a:sy n="76" d="100"/>
        </p:scale>
        <p:origin x="2952" y="90"/>
      </p:cViewPr>
      <p:guideLst>
        <p:guide orient="horz" pos="1434"/>
        <p:guide pos="476"/>
        <p:guide pos="5057"/>
      </p:guideLst>
    </p:cSldViewPr>
  </p:slideViewPr>
  <p:notesTextViewPr>
    <p:cViewPr>
      <p:scale>
        <a:sx n="100" d="100"/>
        <a:sy n="100" d="100"/>
      </p:scale>
      <p:origin x="0" y="0"/>
    </p:cViewPr>
  </p:notesText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viewProps" Target="viewProps.xml"/><Relationship Id="rId78"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customXml" Target="../customXml/item1.xml"/><Relationship Id="rId7" Type="http://schemas.openxmlformats.org/officeDocument/2006/relationships/slide" Target="slides/slide6.xml"/><Relationship Id="rId71"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dgm:fillClrLst>
    <dgm:linClrLst meth="repeat">
      <a:schemeClr val="lt1">
        <a:alpha val="0"/>
      </a:schemeClr>
    </dgm:linClrLst>
    <dgm:effectClrLst/>
    <dgm:txLinClrLst/>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364E3BB3-66DC-4A27-93EE-D97FE3F45B19}" type="doc">
      <dgm:prSet loTypeId="urn:microsoft.com/office/officeart/2018/2/layout/IconVerticalSolidList" loCatId="icon" qsTypeId="urn:microsoft.com/office/officeart/2005/8/quickstyle/simple4" qsCatId="simple" csTypeId="urn:microsoft.com/office/officeart/2018/5/colors/Iconchunking_neutralicontext_accent2_2" csCatId="accent2" phldr="1"/>
      <dgm:spPr/>
      <dgm:t>
        <a:bodyPr/>
        <a:lstStyle/>
        <a:p>
          <a:endParaRPr lang="en-US"/>
        </a:p>
      </dgm:t>
    </dgm:pt>
    <dgm:pt modelId="{28EE5A11-CEF6-4EF3-BB1C-3633CEB418A1}">
      <dgm:prSet/>
      <dgm:spPr/>
      <dgm:t>
        <a:bodyPr/>
        <a:lstStyle/>
        <a:p>
          <a:pPr>
            <a:lnSpc>
              <a:spcPct val="100000"/>
            </a:lnSpc>
          </a:pPr>
          <a:r>
            <a:rPr lang="en-US" dirty="0">
              <a:latin typeface="Sherman Sans Book" pitchFamily="50" charset="0"/>
              <a:ea typeface="Sherman Sans Book" pitchFamily="50" charset="0"/>
            </a:rPr>
            <a:t>Shell script: import new Log file into HDFS</a:t>
          </a:r>
        </a:p>
      </dgm:t>
    </dgm:pt>
    <dgm:pt modelId="{BF9943A8-05ED-4EA6-B68C-3F52A0E69028}" type="parTrans" cxnId="{92C6CDA2-9C14-496E-80DC-8A872D7B395A}">
      <dgm:prSet/>
      <dgm:spPr/>
      <dgm:t>
        <a:bodyPr/>
        <a:lstStyle/>
        <a:p>
          <a:endParaRPr lang="en-US"/>
        </a:p>
      </dgm:t>
    </dgm:pt>
    <dgm:pt modelId="{40C326EA-9C37-4F67-8C18-064C28FA1378}" type="sibTrans" cxnId="{92C6CDA2-9C14-496E-80DC-8A872D7B395A}">
      <dgm:prSet/>
      <dgm:spPr/>
      <dgm:t>
        <a:bodyPr/>
        <a:lstStyle/>
        <a:p>
          <a:endParaRPr lang="en-US"/>
        </a:p>
      </dgm:t>
    </dgm:pt>
    <dgm:pt modelId="{85955BBB-07E2-4CD4-8FC5-855910DA6C2C}">
      <dgm:prSet/>
      <dgm:spPr/>
      <dgm:t>
        <a:bodyPr/>
        <a:lstStyle/>
        <a:p>
          <a:pPr>
            <a:lnSpc>
              <a:spcPct val="100000"/>
            </a:lnSpc>
          </a:pPr>
          <a:r>
            <a:rPr lang="en-US" dirty="0">
              <a:latin typeface="Sherman Sans Book" pitchFamily="50" charset="0"/>
              <a:ea typeface="Sherman Sans Book" pitchFamily="50" charset="0"/>
            </a:rPr>
            <a:t>Pig: remove Log errors, geolocate</a:t>
          </a:r>
        </a:p>
      </dgm:t>
    </dgm:pt>
    <dgm:pt modelId="{D65BCBFA-59D2-4EE5-82CD-840AAA6FD7C6}" type="parTrans" cxnId="{61ACCBA4-1074-4848-B34E-C591A8110369}">
      <dgm:prSet/>
      <dgm:spPr/>
      <dgm:t>
        <a:bodyPr/>
        <a:lstStyle/>
        <a:p>
          <a:endParaRPr lang="en-US"/>
        </a:p>
      </dgm:t>
    </dgm:pt>
    <dgm:pt modelId="{E409158E-651F-4F71-A7D4-DB19D3BD5D20}" type="sibTrans" cxnId="{61ACCBA4-1074-4848-B34E-C591A8110369}">
      <dgm:prSet/>
      <dgm:spPr/>
      <dgm:t>
        <a:bodyPr/>
        <a:lstStyle/>
        <a:p>
          <a:endParaRPr lang="en-US"/>
        </a:p>
      </dgm:t>
    </dgm:pt>
    <dgm:pt modelId="{80DD3E2E-BCBF-4836-BB9B-A0A6A0B723C7}">
      <dgm:prSet/>
      <dgm:spPr/>
      <dgm:t>
        <a:bodyPr/>
        <a:lstStyle/>
        <a:p>
          <a:pPr>
            <a:lnSpc>
              <a:spcPct val="100000"/>
            </a:lnSpc>
          </a:pPr>
          <a:r>
            <a:rPr lang="en-US" dirty="0">
              <a:latin typeface="Sherman Sans Book" pitchFamily="50" charset="0"/>
              <a:ea typeface="Sherman Sans Book" pitchFamily="50" charset="0"/>
            </a:rPr>
            <a:t>Impala: refresh table</a:t>
          </a:r>
        </a:p>
      </dgm:t>
    </dgm:pt>
    <dgm:pt modelId="{BEB84078-2312-493E-9412-3A6497A7C6D9}" type="parTrans" cxnId="{8826C43C-ECF9-42AA-A5CA-7150392F3DD7}">
      <dgm:prSet/>
      <dgm:spPr/>
      <dgm:t>
        <a:bodyPr/>
        <a:lstStyle/>
        <a:p>
          <a:endParaRPr lang="en-US"/>
        </a:p>
      </dgm:t>
    </dgm:pt>
    <dgm:pt modelId="{C6892934-EDE3-4646-95A6-4B63C28DB959}" type="sibTrans" cxnId="{8826C43C-ECF9-42AA-A5CA-7150392F3DD7}">
      <dgm:prSet/>
      <dgm:spPr/>
      <dgm:t>
        <a:bodyPr/>
        <a:lstStyle/>
        <a:p>
          <a:endParaRPr lang="en-US"/>
        </a:p>
      </dgm:t>
    </dgm:pt>
    <dgm:pt modelId="{3E20FD85-987B-4E0F-B156-56A68C9DE88D}">
      <dgm:prSet/>
      <dgm:spPr/>
      <dgm:t>
        <a:bodyPr/>
        <a:lstStyle/>
        <a:p>
          <a:pPr>
            <a:lnSpc>
              <a:spcPct val="100000"/>
            </a:lnSpc>
          </a:pPr>
          <a:r>
            <a:rPr lang="en-US" dirty="0">
              <a:solidFill>
                <a:schemeClr val="bg1"/>
              </a:solidFill>
              <a:latin typeface="Sherman Sans Book" pitchFamily="50" charset="0"/>
              <a:ea typeface="Sherman Sans Book" pitchFamily="50" charset="0"/>
            </a:rPr>
            <a:t>Hive: load Pig output into internal table with Parquet file</a:t>
          </a:r>
          <a:endParaRPr lang="en-IN" dirty="0"/>
        </a:p>
      </dgm:t>
    </dgm:pt>
    <dgm:pt modelId="{7C39A44D-D3BA-445D-93A4-F527CC7D0890}" type="parTrans" cxnId="{E176A8AC-59D6-4E07-882E-4A7ECC109877}">
      <dgm:prSet/>
      <dgm:spPr/>
      <dgm:t>
        <a:bodyPr/>
        <a:lstStyle/>
        <a:p>
          <a:endParaRPr lang="en-IN"/>
        </a:p>
      </dgm:t>
    </dgm:pt>
    <dgm:pt modelId="{8FED2B65-C825-439B-8531-6749BED38EBA}" type="sibTrans" cxnId="{E176A8AC-59D6-4E07-882E-4A7ECC109877}">
      <dgm:prSet/>
      <dgm:spPr/>
      <dgm:t>
        <a:bodyPr/>
        <a:lstStyle/>
        <a:p>
          <a:endParaRPr lang="en-IN"/>
        </a:p>
      </dgm:t>
    </dgm:pt>
    <dgm:pt modelId="{B1F4BEBF-533A-4711-BDD5-6FB0055F55ED}" type="pres">
      <dgm:prSet presAssocID="{364E3BB3-66DC-4A27-93EE-D97FE3F45B19}" presName="root" presStyleCnt="0">
        <dgm:presLayoutVars>
          <dgm:dir/>
          <dgm:resizeHandles val="exact"/>
        </dgm:presLayoutVars>
      </dgm:prSet>
      <dgm:spPr/>
    </dgm:pt>
    <dgm:pt modelId="{202EE2CE-DA07-4C14-BFD0-6F56E2333DC9}" type="pres">
      <dgm:prSet presAssocID="{28EE5A11-CEF6-4EF3-BB1C-3633CEB418A1}" presName="compNode" presStyleCnt="0"/>
      <dgm:spPr/>
    </dgm:pt>
    <dgm:pt modelId="{8C44F6D9-EDF9-4571-8753-9325EAC82696}" type="pres">
      <dgm:prSet presAssocID="{28EE5A11-CEF6-4EF3-BB1C-3633CEB418A1}" presName="bgRect" presStyleLbl="bgShp" presStyleIdx="0" presStyleCnt="4"/>
      <dgm:spPr>
        <a:solidFill>
          <a:schemeClr val="accent1"/>
        </a:solidFill>
        <a:effectLst/>
      </dgm:spPr>
    </dgm:pt>
    <dgm:pt modelId="{55DC3DA7-93B1-417E-B692-317DF285CC58}" type="pres">
      <dgm:prSet presAssocID="{28EE5A11-CEF6-4EF3-BB1C-3633CEB418A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gm:spPr>
      <dgm:extLst>
        <a:ext uri="{E40237B7-FDA0-4F09-8148-C483321AD2D9}">
          <dgm14:cNvPr xmlns:dgm14="http://schemas.microsoft.com/office/drawing/2010/diagram" id="0" name="" descr="Share"/>
        </a:ext>
      </dgm:extLst>
    </dgm:pt>
    <dgm:pt modelId="{C3124B6D-53A8-4C3E-A53D-CFD1A8CA9E41}" type="pres">
      <dgm:prSet presAssocID="{28EE5A11-CEF6-4EF3-BB1C-3633CEB418A1}" presName="spaceRect" presStyleCnt="0"/>
      <dgm:spPr/>
    </dgm:pt>
    <dgm:pt modelId="{F224E2EA-8734-4C38-8E40-D018FEFE7205}" type="pres">
      <dgm:prSet presAssocID="{28EE5A11-CEF6-4EF3-BB1C-3633CEB418A1}" presName="parTx" presStyleLbl="revTx" presStyleIdx="0" presStyleCnt="4">
        <dgm:presLayoutVars>
          <dgm:chMax val="0"/>
          <dgm:chPref val="0"/>
        </dgm:presLayoutVars>
      </dgm:prSet>
      <dgm:spPr/>
    </dgm:pt>
    <dgm:pt modelId="{9F149B6E-11F9-4156-9DDF-1D25CD2B8852}" type="pres">
      <dgm:prSet presAssocID="{40C326EA-9C37-4F67-8C18-064C28FA1378}" presName="sibTrans" presStyleCnt="0"/>
      <dgm:spPr/>
    </dgm:pt>
    <dgm:pt modelId="{D2D78C7B-B6CF-4D03-93ED-8E71D50008C2}" type="pres">
      <dgm:prSet presAssocID="{85955BBB-07E2-4CD4-8FC5-855910DA6C2C}" presName="compNode" presStyleCnt="0"/>
      <dgm:spPr/>
    </dgm:pt>
    <dgm:pt modelId="{4CFA3357-2853-419D-9CBB-C6EA501B42DE}" type="pres">
      <dgm:prSet presAssocID="{85955BBB-07E2-4CD4-8FC5-855910DA6C2C}" presName="bgRect" presStyleLbl="bgShp" presStyleIdx="1" presStyleCnt="4"/>
      <dgm:spPr>
        <a:solidFill>
          <a:schemeClr val="accent1"/>
        </a:solidFill>
        <a:effectLst/>
      </dgm:spPr>
    </dgm:pt>
    <dgm:pt modelId="{B10DEAB4-E87A-4A05-8C84-77CFC8B921F6}" type="pres">
      <dgm:prSet presAssocID="{85955BBB-07E2-4CD4-8FC5-855910DA6C2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gm:spPr>
      <dgm:extLst>
        <a:ext uri="{E40237B7-FDA0-4F09-8148-C483321AD2D9}">
          <dgm14:cNvPr xmlns:dgm14="http://schemas.microsoft.com/office/drawing/2010/diagram" id="0" name="" descr="Pig"/>
        </a:ext>
      </dgm:extLst>
    </dgm:pt>
    <dgm:pt modelId="{E2AE3B84-084A-4D20-986B-BD40E98ABE36}" type="pres">
      <dgm:prSet presAssocID="{85955BBB-07E2-4CD4-8FC5-855910DA6C2C}" presName="spaceRect" presStyleCnt="0"/>
      <dgm:spPr/>
    </dgm:pt>
    <dgm:pt modelId="{48AA78B2-FAEB-4382-A44A-8F400D42ABC9}" type="pres">
      <dgm:prSet presAssocID="{85955BBB-07E2-4CD4-8FC5-855910DA6C2C}" presName="parTx" presStyleLbl="revTx" presStyleIdx="1" presStyleCnt="4">
        <dgm:presLayoutVars>
          <dgm:chMax val="0"/>
          <dgm:chPref val="0"/>
        </dgm:presLayoutVars>
      </dgm:prSet>
      <dgm:spPr/>
    </dgm:pt>
    <dgm:pt modelId="{73CBD0F8-DAF3-4FBC-AA1C-742A7AFE31D2}" type="pres">
      <dgm:prSet presAssocID="{E409158E-651F-4F71-A7D4-DB19D3BD5D20}" presName="sibTrans" presStyleCnt="0"/>
      <dgm:spPr/>
    </dgm:pt>
    <dgm:pt modelId="{1BA575C2-30C1-4694-BBBF-DAEB09C0D615}" type="pres">
      <dgm:prSet presAssocID="{3E20FD85-987B-4E0F-B156-56A68C9DE88D}" presName="compNode" presStyleCnt="0"/>
      <dgm:spPr/>
    </dgm:pt>
    <dgm:pt modelId="{7427FEC4-2CD6-41B3-BE02-AB39F01C9D48}" type="pres">
      <dgm:prSet presAssocID="{3E20FD85-987B-4E0F-B156-56A68C9DE88D}" presName="bgRect" presStyleLbl="bgShp" presStyleIdx="2" presStyleCnt="4"/>
      <dgm:spPr>
        <a:solidFill>
          <a:schemeClr val="accent1"/>
        </a:solidFill>
        <a:effectLst/>
      </dgm:spPr>
    </dgm:pt>
    <dgm:pt modelId="{CE69BB6A-EC71-480B-9E43-408DE295C806}" type="pres">
      <dgm:prSet presAssocID="{3E20FD85-987B-4E0F-B156-56A68C9DE88D}" presName="iconRect" presStyleLbl="node1" presStyleIdx="2" presStyleCnt="4"/>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effectLst/>
      </dgm:spPr>
    </dgm:pt>
    <dgm:pt modelId="{C95DDC05-86B0-4DE0-85BD-58F31C148D21}" type="pres">
      <dgm:prSet presAssocID="{3E20FD85-987B-4E0F-B156-56A68C9DE88D}" presName="spaceRect" presStyleCnt="0"/>
      <dgm:spPr/>
    </dgm:pt>
    <dgm:pt modelId="{78C34DE2-DEE0-4816-8609-E745F72FB2D4}" type="pres">
      <dgm:prSet presAssocID="{3E20FD85-987B-4E0F-B156-56A68C9DE88D}" presName="parTx" presStyleLbl="revTx" presStyleIdx="2" presStyleCnt="4">
        <dgm:presLayoutVars>
          <dgm:chMax val="0"/>
          <dgm:chPref val="0"/>
        </dgm:presLayoutVars>
      </dgm:prSet>
      <dgm:spPr/>
    </dgm:pt>
    <dgm:pt modelId="{55D1F1EA-94AF-4E74-B09E-0D2D1C209EA1}" type="pres">
      <dgm:prSet presAssocID="{8FED2B65-C825-439B-8531-6749BED38EBA}" presName="sibTrans" presStyleCnt="0"/>
      <dgm:spPr/>
    </dgm:pt>
    <dgm:pt modelId="{F3EFB259-81EA-4B27-931E-9630C5123FEE}" type="pres">
      <dgm:prSet presAssocID="{80DD3E2E-BCBF-4836-BB9B-A0A6A0B723C7}" presName="compNode" presStyleCnt="0"/>
      <dgm:spPr/>
    </dgm:pt>
    <dgm:pt modelId="{9BCC4B3A-250E-44DE-99D3-78A063858B77}" type="pres">
      <dgm:prSet presAssocID="{80DD3E2E-BCBF-4836-BB9B-A0A6A0B723C7}" presName="bgRect" presStyleLbl="bgShp" presStyleIdx="3" presStyleCnt="4" custLinFactNeighborX="18834" custLinFactNeighborY="65109"/>
      <dgm:spPr>
        <a:solidFill>
          <a:schemeClr val="accent1"/>
        </a:solidFill>
        <a:effectLst/>
      </dgm:spPr>
    </dgm:pt>
    <dgm:pt modelId="{B758BF7E-F240-4853-9ACB-4FDCF890D6F9}" type="pres">
      <dgm:prSet presAssocID="{80DD3E2E-BCBF-4836-BB9B-A0A6A0B723C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gm:spPr>
      <dgm:extLst>
        <a:ext uri="{E40237B7-FDA0-4F09-8148-C483321AD2D9}">
          <dgm14:cNvPr xmlns:dgm14="http://schemas.microsoft.com/office/drawing/2010/diagram" id="0" name="" descr="Table"/>
        </a:ext>
      </dgm:extLst>
    </dgm:pt>
    <dgm:pt modelId="{D39C7CE2-A018-47D9-95A2-A463CB2861A9}" type="pres">
      <dgm:prSet presAssocID="{80DD3E2E-BCBF-4836-BB9B-A0A6A0B723C7}" presName="spaceRect" presStyleCnt="0"/>
      <dgm:spPr/>
    </dgm:pt>
    <dgm:pt modelId="{8AE0A322-C406-447E-9CF1-D178FA281474}" type="pres">
      <dgm:prSet presAssocID="{80DD3E2E-BCBF-4836-BB9B-A0A6A0B723C7}" presName="parTx" presStyleLbl="revTx" presStyleIdx="3" presStyleCnt="4">
        <dgm:presLayoutVars>
          <dgm:chMax val="0"/>
          <dgm:chPref val="0"/>
        </dgm:presLayoutVars>
      </dgm:prSet>
      <dgm:spPr/>
    </dgm:pt>
  </dgm:ptLst>
  <dgm:cxnLst>
    <dgm:cxn modelId="{8A409B39-3811-4F78-AFC7-0244B5E73557}" type="presOf" srcId="{80DD3E2E-BCBF-4836-BB9B-A0A6A0B723C7}" destId="{8AE0A322-C406-447E-9CF1-D178FA281474}" srcOrd="0" destOrd="0" presId="urn:microsoft.com/office/officeart/2018/2/layout/IconVerticalSolidList"/>
    <dgm:cxn modelId="{8826C43C-ECF9-42AA-A5CA-7150392F3DD7}" srcId="{364E3BB3-66DC-4A27-93EE-D97FE3F45B19}" destId="{80DD3E2E-BCBF-4836-BB9B-A0A6A0B723C7}" srcOrd="3" destOrd="0" parTransId="{BEB84078-2312-493E-9412-3A6497A7C6D9}" sibTransId="{C6892934-EDE3-4646-95A6-4B63C28DB959}"/>
    <dgm:cxn modelId="{5DBFAD74-18F2-4BF3-B93B-4B7C6BD9DA34}" type="presOf" srcId="{28EE5A11-CEF6-4EF3-BB1C-3633CEB418A1}" destId="{F224E2EA-8734-4C38-8E40-D018FEFE7205}" srcOrd="0" destOrd="0" presId="urn:microsoft.com/office/officeart/2018/2/layout/IconVerticalSolidList"/>
    <dgm:cxn modelId="{92C6CDA2-9C14-496E-80DC-8A872D7B395A}" srcId="{364E3BB3-66DC-4A27-93EE-D97FE3F45B19}" destId="{28EE5A11-CEF6-4EF3-BB1C-3633CEB418A1}" srcOrd="0" destOrd="0" parTransId="{BF9943A8-05ED-4EA6-B68C-3F52A0E69028}" sibTransId="{40C326EA-9C37-4F67-8C18-064C28FA1378}"/>
    <dgm:cxn modelId="{61ACCBA4-1074-4848-B34E-C591A8110369}" srcId="{364E3BB3-66DC-4A27-93EE-D97FE3F45B19}" destId="{85955BBB-07E2-4CD4-8FC5-855910DA6C2C}" srcOrd="1" destOrd="0" parTransId="{D65BCBFA-59D2-4EE5-82CD-840AAA6FD7C6}" sibTransId="{E409158E-651F-4F71-A7D4-DB19D3BD5D20}"/>
    <dgm:cxn modelId="{E176A8AC-59D6-4E07-882E-4A7ECC109877}" srcId="{364E3BB3-66DC-4A27-93EE-D97FE3F45B19}" destId="{3E20FD85-987B-4E0F-B156-56A68C9DE88D}" srcOrd="2" destOrd="0" parTransId="{7C39A44D-D3BA-445D-93A4-F527CC7D0890}" sibTransId="{8FED2B65-C825-439B-8531-6749BED38EBA}"/>
    <dgm:cxn modelId="{0DF7DDBB-7020-4453-995E-2A5064C1F21A}" type="presOf" srcId="{3E20FD85-987B-4E0F-B156-56A68C9DE88D}" destId="{78C34DE2-DEE0-4816-8609-E745F72FB2D4}" srcOrd="0" destOrd="0" presId="urn:microsoft.com/office/officeart/2018/2/layout/IconVerticalSolidList"/>
    <dgm:cxn modelId="{24486BCD-8A50-465C-ADEA-FD8F15B48366}" type="presOf" srcId="{85955BBB-07E2-4CD4-8FC5-855910DA6C2C}" destId="{48AA78B2-FAEB-4382-A44A-8F400D42ABC9}" srcOrd="0" destOrd="0" presId="urn:microsoft.com/office/officeart/2018/2/layout/IconVerticalSolidList"/>
    <dgm:cxn modelId="{CC1934FE-3043-4756-BF6A-5E42D908A7AA}" type="presOf" srcId="{364E3BB3-66DC-4A27-93EE-D97FE3F45B19}" destId="{B1F4BEBF-533A-4711-BDD5-6FB0055F55ED}" srcOrd="0" destOrd="0" presId="urn:microsoft.com/office/officeart/2018/2/layout/IconVerticalSolidList"/>
    <dgm:cxn modelId="{8D4C37D1-FBDD-4093-8D0B-D2C5FC8D2450}" type="presParOf" srcId="{B1F4BEBF-533A-4711-BDD5-6FB0055F55ED}" destId="{202EE2CE-DA07-4C14-BFD0-6F56E2333DC9}" srcOrd="0" destOrd="0" presId="urn:microsoft.com/office/officeart/2018/2/layout/IconVerticalSolidList"/>
    <dgm:cxn modelId="{43D9E476-113F-4AAF-8EB7-D0BDBCCB8E89}" type="presParOf" srcId="{202EE2CE-DA07-4C14-BFD0-6F56E2333DC9}" destId="{8C44F6D9-EDF9-4571-8753-9325EAC82696}" srcOrd="0" destOrd="0" presId="urn:microsoft.com/office/officeart/2018/2/layout/IconVerticalSolidList"/>
    <dgm:cxn modelId="{BD52FEBB-4F7E-419F-A006-8879B5324920}" type="presParOf" srcId="{202EE2CE-DA07-4C14-BFD0-6F56E2333DC9}" destId="{55DC3DA7-93B1-417E-B692-317DF285CC58}" srcOrd="1" destOrd="0" presId="urn:microsoft.com/office/officeart/2018/2/layout/IconVerticalSolidList"/>
    <dgm:cxn modelId="{FDC2E2BC-430A-4C45-B9C8-B0BFB6C199AC}" type="presParOf" srcId="{202EE2CE-DA07-4C14-BFD0-6F56E2333DC9}" destId="{C3124B6D-53A8-4C3E-A53D-CFD1A8CA9E41}" srcOrd="2" destOrd="0" presId="urn:microsoft.com/office/officeart/2018/2/layout/IconVerticalSolidList"/>
    <dgm:cxn modelId="{780F456C-CDDF-48A7-B9A4-5B2EA7DD9940}" type="presParOf" srcId="{202EE2CE-DA07-4C14-BFD0-6F56E2333DC9}" destId="{F224E2EA-8734-4C38-8E40-D018FEFE7205}" srcOrd="3" destOrd="0" presId="urn:microsoft.com/office/officeart/2018/2/layout/IconVerticalSolidList"/>
    <dgm:cxn modelId="{3CECA618-807B-4323-9FAD-E14138AC4F2E}" type="presParOf" srcId="{B1F4BEBF-533A-4711-BDD5-6FB0055F55ED}" destId="{9F149B6E-11F9-4156-9DDF-1D25CD2B8852}" srcOrd="1" destOrd="0" presId="urn:microsoft.com/office/officeart/2018/2/layout/IconVerticalSolidList"/>
    <dgm:cxn modelId="{0E39F43E-6F0C-4B5A-822D-458976841118}" type="presParOf" srcId="{B1F4BEBF-533A-4711-BDD5-6FB0055F55ED}" destId="{D2D78C7B-B6CF-4D03-93ED-8E71D50008C2}" srcOrd="2" destOrd="0" presId="urn:microsoft.com/office/officeart/2018/2/layout/IconVerticalSolidList"/>
    <dgm:cxn modelId="{E6C9E3A7-01B1-443F-86AC-D561DA569BC3}" type="presParOf" srcId="{D2D78C7B-B6CF-4D03-93ED-8E71D50008C2}" destId="{4CFA3357-2853-419D-9CBB-C6EA501B42DE}" srcOrd="0" destOrd="0" presId="urn:microsoft.com/office/officeart/2018/2/layout/IconVerticalSolidList"/>
    <dgm:cxn modelId="{BDBA4E60-52F2-4275-88BD-5DF1BED4D00A}" type="presParOf" srcId="{D2D78C7B-B6CF-4D03-93ED-8E71D50008C2}" destId="{B10DEAB4-E87A-4A05-8C84-77CFC8B921F6}" srcOrd="1" destOrd="0" presId="urn:microsoft.com/office/officeart/2018/2/layout/IconVerticalSolidList"/>
    <dgm:cxn modelId="{26EF80DB-821D-41AE-BF8D-CD789CF778E3}" type="presParOf" srcId="{D2D78C7B-B6CF-4D03-93ED-8E71D50008C2}" destId="{E2AE3B84-084A-4D20-986B-BD40E98ABE36}" srcOrd="2" destOrd="0" presId="urn:microsoft.com/office/officeart/2018/2/layout/IconVerticalSolidList"/>
    <dgm:cxn modelId="{2A678DF5-148C-4524-9948-11BA94114C03}" type="presParOf" srcId="{D2D78C7B-B6CF-4D03-93ED-8E71D50008C2}" destId="{48AA78B2-FAEB-4382-A44A-8F400D42ABC9}" srcOrd="3" destOrd="0" presId="urn:microsoft.com/office/officeart/2018/2/layout/IconVerticalSolidList"/>
    <dgm:cxn modelId="{2EF74217-2574-4616-9735-1EE10C13616A}" type="presParOf" srcId="{B1F4BEBF-533A-4711-BDD5-6FB0055F55ED}" destId="{73CBD0F8-DAF3-4FBC-AA1C-742A7AFE31D2}" srcOrd="3" destOrd="0" presId="urn:microsoft.com/office/officeart/2018/2/layout/IconVerticalSolidList"/>
    <dgm:cxn modelId="{F555BB13-92FB-4AC6-9213-9621D24AD954}" type="presParOf" srcId="{B1F4BEBF-533A-4711-BDD5-6FB0055F55ED}" destId="{1BA575C2-30C1-4694-BBBF-DAEB09C0D615}" srcOrd="4" destOrd="0" presId="urn:microsoft.com/office/officeart/2018/2/layout/IconVerticalSolidList"/>
    <dgm:cxn modelId="{4A22AC97-8EA8-4928-A3E0-A6CC9891CED6}" type="presParOf" srcId="{1BA575C2-30C1-4694-BBBF-DAEB09C0D615}" destId="{7427FEC4-2CD6-41B3-BE02-AB39F01C9D48}" srcOrd="0" destOrd="0" presId="urn:microsoft.com/office/officeart/2018/2/layout/IconVerticalSolidList"/>
    <dgm:cxn modelId="{A195DA6A-8AF0-4414-B10B-3BB675309A35}" type="presParOf" srcId="{1BA575C2-30C1-4694-BBBF-DAEB09C0D615}" destId="{CE69BB6A-EC71-480B-9E43-408DE295C806}" srcOrd="1" destOrd="0" presId="urn:microsoft.com/office/officeart/2018/2/layout/IconVerticalSolidList"/>
    <dgm:cxn modelId="{D29EA08C-06DA-4D39-83B2-715F8810DDFC}" type="presParOf" srcId="{1BA575C2-30C1-4694-BBBF-DAEB09C0D615}" destId="{C95DDC05-86B0-4DE0-85BD-58F31C148D21}" srcOrd="2" destOrd="0" presId="urn:microsoft.com/office/officeart/2018/2/layout/IconVerticalSolidList"/>
    <dgm:cxn modelId="{05A213C1-EBFD-4728-BC19-E94EB7121224}" type="presParOf" srcId="{1BA575C2-30C1-4694-BBBF-DAEB09C0D615}" destId="{78C34DE2-DEE0-4816-8609-E745F72FB2D4}" srcOrd="3" destOrd="0" presId="urn:microsoft.com/office/officeart/2018/2/layout/IconVerticalSolidList"/>
    <dgm:cxn modelId="{8F473965-3A2F-4496-A6A5-BACD4FD3FA65}" type="presParOf" srcId="{B1F4BEBF-533A-4711-BDD5-6FB0055F55ED}" destId="{55D1F1EA-94AF-4E74-B09E-0D2D1C209EA1}" srcOrd="5" destOrd="0" presId="urn:microsoft.com/office/officeart/2018/2/layout/IconVerticalSolidList"/>
    <dgm:cxn modelId="{FDD70DEB-5DA1-4899-8DE2-EB206B87A665}" type="presParOf" srcId="{B1F4BEBF-533A-4711-BDD5-6FB0055F55ED}" destId="{F3EFB259-81EA-4B27-931E-9630C5123FEE}" srcOrd="6" destOrd="0" presId="urn:microsoft.com/office/officeart/2018/2/layout/IconVerticalSolidList"/>
    <dgm:cxn modelId="{1DCFFC01-9959-4B16-980F-D665F4750D97}" type="presParOf" srcId="{F3EFB259-81EA-4B27-931E-9630C5123FEE}" destId="{9BCC4B3A-250E-44DE-99D3-78A063858B77}" srcOrd="0" destOrd="0" presId="urn:microsoft.com/office/officeart/2018/2/layout/IconVerticalSolidList"/>
    <dgm:cxn modelId="{AB588374-2E6F-47EA-B955-916D548DBFDB}" type="presParOf" srcId="{F3EFB259-81EA-4B27-931E-9630C5123FEE}" destId="{B758BF7E-F240-4853-9ACB-4FDCF890D6F9}" srcOrd="1" destOrd="0" presId="urn:microsoft.com/office/officeart/2018/2/layout/IconVerticalSolidList"/>
    <dgm:cxn modelId="{AA1BE406-554E-4894-B6EE-5C5827B35C2F}" type="presParOf" srcId="{F3EFB259-81EA-4B27-931E-9630C5123FEE}" destId="{D39C7CE2-A018-47D9-95A2-A463CB2861A9}" srcOrd="2" destOrd="0" presId="urn:microsoft.com/office/officeart/2018/2/layout/IconVerticalSolidList"/>
    <dgm:cxn modelId="{EB6B43CB-50D0-48C9-BD13-A9F432B6AC6B}" type="presParOf" srcId="{F3EFB259-81EA-4B27-931E-9630C5123FEE}" destId="{8AE0A322-C406-447E-9CF1-D178FA281474}" srcOrd="3" destOrd="0" presId="urn:microsoft.com/office/officeart/2018/2/layout/IconVerticalSoli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4F6D9-EDF9-4571-8753-9325EAC82696}">
      <dsp:nvSpPr>
        <dsp:cNvPr id="0" name=""/>
        <dsp:cNvSpPr/>
      </dsp:nvSpPr>
      <dsp:spPr>
        <a:xfrm>
          <a:off x="0" y="1669"/>
          <a:ext cx="7289800" cy="846186"/>
        </a:xfrm>
        <a:prstGeom prst="roundRect">
          <a:avLst>
            <a:gd name="adj" fmla="val 10000"/>
          </a:avLst>
        </a:prstGeom>
        <a:solidFill>
          <a:schemeClr val="accent1"/>
        </a:solidFill>
        <a:ln>
          <a:noFill/>
        </a:ln>
        <a:effectLst/>
      </dsp:spPr>
      <dsp:style>
        <a:lnRef idx="0">
          <a:scrgbClr r="0" g="0" b="0"/>
        </a:lnRef>
        <a:fillRef idx="1">
          <a:scrgbClr r="0" g="0" b="0"/>
        </a:fillRef>
        <a:effectRef idx="2">
          <a:scrgbClr r="0" g="0" b="0"/>
        </a:effectRef>
        <a:fontRef idx="minor"/>
      </dsp:style>
    </dsp:sp>
    <dsp:sp modelId="{55DC3DA7-93B1-417E-B692-317DF285CC58}">
      <dsp:nvSpPr>
        <dsp:cNvPr id="0" name=""/>
        <dsp:cNvSpPr/>
      </dsp:nvSpPr>
      <dsp:spPr>
        <a:xfrm>
          <a:off x="255971" y="192061"/>
          <a:ext cx="465402" cy="46540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224E2EA-8734-4C38-8E40-D018FEFE7205}">
      <dsp:nvSpPr>
        <dsp:cNvPr id="0" name=""/>
        <dsp:cNvSpPr/>
      </dsp:nvSpPr>
      <dsp:spPr>
        <a:xfrm>
          <a:off x="977345" y="1669"/>
          <a:ext cx="6312454" cy="84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5" tIns="89555" rIns="89555" bIns="89555"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Shell script: import new Log file into HDFS</a:t>
          </a:r>
        </a:p>
      </dsp:txBody>
      <dsp:txXfrm>
        <a:off x="977345" y="1669"/>
        <a:ext cx="6312454" cy="846186"/>
      </dsp:txXfrm>
    </dsp:sp>
    <dsp:sp modelId="{4CFA3357-2853-419D-9CBB-C6EA501B42DE}">
      <dsp:nvSpPr>
        <dsp:cNvPr id="0" name=""/>
        <dsp:cNvSpPr/>
      </dsp:nvSpPr>
      <dsp:spPr>
        <a:xfrm>
          <a:off x="0" y="1059402"/>
          <a:ext cx="7289800" cy="846186"/>
        </a:xfrm>
        <a:prstGeom prst="roundRect">
          <a:avLst>
            <a:gd name="adj" fmla="val 10000"/>
          </a:avLst>
        </a:prstGeom>
        <a:solidFill>
          <a:schemeClr val="accent1"/>
        </a:solidFill>
        <a:ln>
          <a:noFill/>
        </a:ln>
        <a:effectLst/>
      </dsp:spPr>
      <dsp:style>
        <a:lnRef idx="0">
          <a:scrgbClr r="0" g="0" b="0"/>
        </a:lnRef>
        <a:fillRef idx="1">
          <a:scrgbClr r="0" g="0" b="0"/>
        </a:fillRef>
        <a:effectRef idx="2">
          <a:scrgbClr r="0" g="0" b="0"/>
        </a:effectRef>
        <a:fontRef idx="minor"/>
      </dsp:style>
    </dsp:sp>
    <dsp:sp modelId="{B10DEAB4-E87A-4A05-8C84-77CFC8B921F6}">
      <dsp:nvSpPr>
        <dsp:cNvPr id="0" name=""/>
        <dsp:cNvSpPr/>
      </dsp:nvSpPr>
      <dsp:spPr>
        <a:xfrm>
          <a:off x="255971" y="1249794"/>
          <a:ext cx="465402" cy="465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8AA78B2-FAEB-4382-A44A-8F400D42ABC9}">
      <dsp:nvSpPr>
        <dsp:cNvPr id="0" name=""/>
        <dsp:cNvSpPr/>
      </dsp:nvSpPr>
      <dsp:spPr>
        <a:xfrm>
          <a:off x="977345" y="1059402"/>
          <a:ext cx="6312454" cy="84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5" tIns="89555" rIns="89555" bIns="89555"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Pig: remove Log errors, geolocate</a:t>
          </a:r>
        </a:p>
      </dsp:txBody>
      <dsp:txXfrm>
        <a:off x="977345" y="1059402"/>
        <a:ext cx="6312454" cy="846186"/>
      </dsp:txXfrm>
    </dsp:sp>
    <dsp:sp modelId="{7427FEC4-2CD6-41B3-BE02-AB39F01C9D48}">
      <dsp:nvSpPr>
        <dsp:cNvPr id="0" name=""/>
        <dsp:cNvSpPr/>
      </dsp:nvSpPr>
      <dsp:spPr>
        <a:xfrm>
          <a:off x="0" y="2117135"/>
          <a:ext cx="7289800" cy="846186"/>
        </a:xfrm>
        <a:prstGeom prst="roundRect">
          <a:avLst>
            <a:gd name="adj" fmla="val 10000"/>
          </a:avLst>
        </a:prstGeom>
        <a:solidFill>
          <a:schemeClr val="accent1"/>
        </a:solidFill>
        <a:ln>
          <a:noFill/>
        </a:ln>
        <a:effectLst/>
      </dsp:spPr>
      <dsp:style>
        <a:lnRef idx="0">
          <a:scrgbClr r="0" g="0" b="0"/>
        </a:lnRef>
        <a:fillRef idx="1">
          <a:scrgbClr r="0" g="0" b="0"/>
        </a:fillRef>
        <a:effectRef idx="2">
          <a:scrgbClr r="0" g="0" b="0"/>
        </a:effectRef>
        <a:fontRef idx="minor"/>
      </dsp:style>
    </dsp:sp>
    <dsp:sp modelId="{CE69BB6A-EC71-480B-9E43-408DE295C806}">
      <dsp:nvSpPr>
        <dsp:cNvPr id="0" name=""/>
        <dsp:cNvSpPr/>
      </dsp:nvSpPr>
      <dsp:spPr>
        <a:xfrm>
          <a:off x="255971" y="2307527"/>
          <a:ext cx="465402" cy="465402"/>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78C34DE2-DEE0-4816-8609-E745F72FB2D4}">
      <dsp:nvSpPr>
        <dsp:cNvPr id="0" name=""/>
        <dsp:cNvSpPr/>
      </dsp:nvSpPr>
      <dsp:spPr>
        <a:xfrm>
          <a:off x="977345" y="2117135"/>
          <a:ext cx="6312454" cy="84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5" tIns="89555" rIns="89555" bIns="89555"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latin typeface="Sherman Sans Book" pitchFamily="50" charset="0"/>
              <a:ea typeface="Sherman Sans Book" pitchFamily="50" charset="0"/>
            </a:rPr>
            <a:t>Hive: load Pig output into internal table with Parquet file</a:t>
          </a:r>
          <a:endParaRPr lang="en-IN" sz="2200" kern="1200" dirty="0"/>
        </a:p>
      </dsp:txBody>
      <dsp:txXfrm>
        <a:off x="977345" y="2117135"/>
        <a:ext cx="6312454" cy="846186"/>
      </dsp:txXfrm>
    </dsp:sp>
    <dsp:sp modelId="{9BCC4B3A-250E-44DE-99D3-78A063858B77}">
      <dsp:nvSpPr>
        <dsp:cNvPr id="0" name=""/>
        <dsp:cNvSpPr/>
      </dsp:nvSpPr>
      <dsp:spPr>
        <a:xfrm>
          <a:off x="0" y="3176538"/>
          <a:ext cx="7289800" cy="846186"/>
        </a:xfrm>
        <a:prstGeom prst="roundRect">
          <a:avLst>
            <a:gd name="adj" fmla="val 10000"/>
          </a:avLst>
        </a:prstGeom>
        <a:solidFill>
          <a:schemeClr val="accent1"/>
        </a:solidFill>
        <a:ln>
          <a:noFill/>
        </a:ln>
        <a:effectLst/>
      </dsp:spPr>
      <dsp:style>
        <a:lnRef idx="0">
          <a:scrgbClr r="0" g="0" b="0"/>
        </a:lnRef>
        <a:fillRef idx="1">
          <a:scrgbClr r="0" g="0" b="0"/>
        </a:fillRef>
        <a:effectRef idx="2">
          <a:scrgbClr r="0" g="0" b="0"/>
        </a:effectRef>
        <a:fontRef idx="minor"/>
      </dsp:style>
    </dsp:sp>
    <dsp:sp modelId="{B758BF7E-F240-4853-9ACB-4FDCF890D6F9}">
      <dsp:nvSpPr>
        <dsp:cNvPr id="0" name=""/>
        <dsp:cNvSpPr/>
      </dsp:nvSpPr>
      <dsp:spPr>
        <a:xfrm>
          <a:off x="255971" y="3365260"/>
          <a:ext cx="465402" cy="465402"/>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8AE0A322-C406-447E-9CF1-D178FA281474}">
      <dsp:nvSpPr>
        <dsp:cNvPr id="0" name=""/>
        <dsp:cNvSpPr/>
      </dsp:nvSpPr>
      <dsp:spPr>
        <a:xfrm>
          <a:off x="977345" y="3174868"/>
          <a:ext cx="6312454" cy="846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55" tIns="89555" rIns="89555" bIns="89555"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Impala: refresh table</a:t>
          </a:r>
        </a:p>
      </dsp:txBody>
      <dsp:txXfrm>
        <a:off x="977345" y="3174868"/>
        <a:ext cx="6312454" cy="84618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2/14/2020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2/14/2020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345784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any NOSQL Database for that matter.</a:t>
            </a:r>
          </a:p>
        </p:txBody>
      </p:sp>
      <p:sp>
        <p:nvSpPr>
          <p:cNvPr id="4" name="Slide Number Placeholder 3"/>
          <p:cNvSpPr>
            <a:spLocks noGrp="1"/>
          </p:cNvSpPr>
          <p:nvPr>
            <p:ph type="sldNum" sz="quarter" idx="10"/>
          </p:nvPr>
        </p:nvSpPr>
        <p:spPr/>
        <p:txBody>
          <a:bodyPr/>
          <a:lstStyle/>
          <a:p>
            <a:fld id="{E564724E-7CB4-4288-908A-97852378BB2E}" type="slidenum">
              <a:rPr lang="en-US" smtClean="0"/>
              <a:t>19</a:t>
            </a:fld>
            <a:endParaRPr lang="en-US" dirty="0"/>
          </a:p>
        </p:txBody>
      </p:sp>
    </p:spTree>
    <p:extLst>
      <p:ext uri="{BB962C8B-B14F-4D97-AF65-F5344CB8AC3E}">
        <p14:creationId xmlns:p14="http://schemas.microsoft.com/office/powerpoint/2010/main" val="2036841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THIS!!!!</a:t>
            </a:r>
          </a:p>
          <a:p>
            <a:endParaRPr lang="en-US" dirty="0"/>
          </a:p>
          <a:p>
            <a:r>
              <a:rPr lang="en-US" dirty="0"/>
              <a:t>Here’s an example of a single region server in a </a:t>
            </a:r>
            <a:r>
              <a:rPr lang="en-US" dirty="0" err="1"/>
              <a:t>Hbase</a:t>
            </a:r>
            <a:r>
              <a:rPr lang="en-US" dirty="0"/>
              <a:t> cluster.</a:t>
            </a:r>
          </a:p>
          <a:p>
            <a:endParaRPr lang="en-US" dirty="0"/>
          </a:p>
          <a:p>
            <a:r>
              <a:rPr lang="en-US" dirty="0"/>
              <a:t>The HRegionServer has multiple regions </a:t>
            </a:r>
          </a:p>
          <a:p>
            <a:endParaRPr lang="en-US" dirty="0"/>
          </a:p>
          <a:p>
            <a:r>
              <a:rPr lang="en-US" dirty="0"/>
              <a:t>Tables – Logical collection of rows stored in HRegions. A single table is distributed across several regionservers.</a:t>
            </a:r>
          </a:p>
          <a:p>
            <a:r>
              <a:rPr lang="en-US" dirty="0"/>
              <a:t>Rows – A row is one instance of data in a table and is identified by a rowkey. Rowkeys are unique in a Table.</a:t>
            </a:r>
          </a:p>
          <a:p>
            <a:endParaRPr lang="en-US" dirty="0"/>
          </a:p>
          <a:p>
            <a:r>
              <a:rPr lang="en-US" dirty="0"/>
              <a:t>Column Families – Data in a row are grouped together into Column Families, which are groups of columns.</a:t>
            </a:r>
          </a:p>
          <a:p>
            <a:endParaRPr lang="en-US" dirty="0"/>
          </a:p>
          <a:p>
            <a:r>
              <a:rPr lang="en-US" dirty="0"/>
              <a:t>Columns in a family are stored together in a low level storage file known as </a:t>
            </a:r>
            <a:r>
              <a:rPr lang="en-US" b="1" dirty="0"/>
              <a:t>HFile</a:t>
            </a:r>
            <a:r>
              <a:rPr lang="en-US" dirty="0"/>
              <a:t>. Column Families form the basic unit of physical storage to which certain HBase features like compression are applied. Hence it’s important that proper care be taken when designing Column Families in table. They should be grouped physically, not logically.</a:t>
            </a:r>
          </a:p>
          <a:p>
            <a:endParaRPr lang="en-US" dirty="0"/>
          </a:p>
          <a:p>
            <a:r>
              <a:rPr lang="en-US" dirty="0"/>
              <a:t>Columns – A Column Family is made of one or more columns. A Column is identified by a Column Qualifier that consists of the Column Family name concatenated with the Column name using a colon – example: columnfamily:columnname. There can be multiple Columns within a Column Family and Rows within a table can have varied number of Columns.</a:t>
            </a:r>
          </a:p>
          <a:p>
            <a:endParaRPr lang="en-US" dirty="0"/>
          </a:p>
          <a:p>
            <a:r>
              <a:rPr lang="en-US" dirty="0"/>
              <a:t>Cell – A Cell stores data and is essentially a unique combination of table, rowkey, Column Family and the Column (Column Qualifier). The data stored in a Cell is called its value and the data type is always treated as an array of bytes.</a:t>
            </a:r>
          </a:p>
          <a:p>
            <a:endParaRPr lang="en-US" dirty="0"/>
          </a:p>
          <a:p>
            <a:r>
              <a:rPr lang="en-US" dirty="0"/>
              <a:t>Version – The data stored in a cell is versioned and versions of data are identified by the timestamp. The number of versions of data retained in a column family is configurable and this value by default is 3.</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21</a:t>
            </a:fld>
            <a:endParaRPr lang="en-US" dirty="0"/>
          </a:p>
        </p:txBody>
      </p:sp>
    </p:spTree>
    <p:extLst>
      <p:ext uri="{BB962C8B-B14F-4D97-AF65-F5344CB8AC3E}">
        <p14:creationId xmlns:p14="http://schemas.microsoft.com/office/powerpoint/2010/main" val="3449185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hbase</a:t>
            </a:r>
            <a:r>
              <a:rPr lang="en-US" dirty="0"/>
              <a:t> shell</a:t>
            </a:r>
          </a:p>
        </p:txBody>
      </p:sp>
      <p:sp>
        <p:nvSpPr>
          <p:cNvPr id="4" name="Slide Number Placeholder 3"/>
          <p:cNvSpPr>
            <a:spLocks noGrp="1"/>
          </p:cNvSpPr>
          <p:nvPr>
            <p:ph type="sldNum" sz="quarter" idx="5"/>
          </p:nvPr>
        </p:nvSpPr>
        <p:spPr/>
        <p:txBody>
          <a:bodyPr/>
          <a:lstStyle/>
          <a:p>
            <a:fld id="{E564724E-7CB4-4288-908A-97852378BB2E}" type="slidenum">
              <a:rPr lang="en-US" smtClean="0"/>
              <a:t>24</a:t>
            </a:fld>
            <a:endParaRPr lang="en-US" dirty="0"/>
          </a:p>
        </p:txBody>
      </p:sp>
    </p:spTree>
    <p:extLst>
      <p:ext uri="{BB962C8B-B14F-4D97-AF65-F5344CB8AC3E}">
        <p14:creationId xmlns:p14="http://schemas.microsoft.com/office/powerpoint/2010/main" val="3189519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25</a:t>
            </a:fld>
            <a:endParaRPr lang="en-US" dirty="0"/>
          </a:p>
        </p:txBody>
      </p:sp>
    </p:spTree>
    <p:extLst>
      <p:ext uri="{BB962C8B-B14F-4D97-AF65-F5344CB8AC3E}">
        <p14:creationId xmlns:p14="http://schemas.microsoft.com/office/powerpoint/2010/main" val="978806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hbase</a:t>
            </a:r>
            <a:r>
              <a:rPr lang="en-US" dirty="0"/>
              <a:t> shell</a:t>
            </a:r>
          </a:p>
          <a:p>
            <a:endParaRPr lang="en-US" dirty="0"/>
          </a:p>
          <a:p>
            <a:r>
              <a:rPr lang="en-US" dirty="0" err="1"/>
              <a:t>Hbase</a:t>
            </a:r>
            <a:r>
              <a:rPr lang="en-US" dirty="0"/>
              <a:t>&gt; </a:t>
            </a:r>
            <a:r>
              <a:rPr lang="en-US" dirty="0" err="1"/>
              <a:t>Whoami</a:t>
            </a:r>
            <a:endParaRPr lang="en-US" dirty="0"/>
          </a:p>
          <a:p>
            <a:endParaRPr lang="en-US" dirty="0"/>
          </a:p>
          <a:p>
            <a:r>
              <a:rPr lang="en-US" dirty="0" err="1"/>
              <a:t>Hbase</a:t>
            </a:r>
            <a:r>
              <a:rPr lang="en-US" dirty="0"/>
              <a:t>&gt; Version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27</a:t>
            </a:fld>
            <a:endParaRPr lang="en-US" dirty="0"/>
          </a:p>
        </p:txBody>
      </p:sp>
    </p:spTree>
    <p:extLst>
      <p:ext uri="{BB962C8B-B14F-4D97-AF65-F5344CB8AC3E}">
        <p14:creationId xmlns:p14="http://schemas.microsoft.com/office/powerpoint/2010/main" val="3455530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‘customers’, ‘address’</a:t>
            </a:r>
          </a:p>
          <a:p>
            <a:endParaRPr lang="en-US" dirty="0"/>
          </a:p>
          <a:p>
            <a:r>
              <a:rPr lang="en-US" dirty="0"/>
              <a:t>Put ‘customers’, 1, ‘address:street’, ‘ 314 Hinds Hall’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1, ‘address:city’, ‘ Syracuse’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1, ‘address:state’, ‘ NY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Put ‘customers’, 2, ‘address:street’, ‘ 221b Baker Street’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2, ‘address:city’, ‘ London’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2, ‘address:country’, ‘ UK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Scan ‘customers’</a:t>
            </a:r>
          </a:p>
          <a:p>
            <a:endParaRPr lang="en-US" dirty="0"/>
          </a:p>
          <a:p>
            <a:r>
              <a:rPr lang="en-US" dirty="0"/>
              <a:t>Get ‘customers, 1</a:t>
            </a:r>
          </a:p>
          <a:p>
            <a:endParaRPr lang="en-US" dirty="0"/>
          </a:p>
          <a:p>
            <a:r>
              <a:rPr lang="en-US" dirty="0"/>
              <a:t>#not there is no way to get columns from customer 1 and 2. You must get my key first.</a:t>
            </a:r>
          </a:p>
          <a:p>
            <a:endParaRPr lang="en-US" dirty="0"/>
          </a:p>
          <a:p>
            <a:r>
              <a:rPr lang="en-US" dirty="0"/>
              <a:t> get 'customers',1, ['address:city', ‘address:state]</a:t>
            </a:r>
          </a:p>
          <a:p>
            <a:endParaRPr lang="en-US" dirty="0"/>
          </a:p>
          <a:p>
            <a:r>
              <a:rPr lang="en-US" dirty="0"/>
              <a:t>Alter ‘customers’, ‘name’</a:t>
            </a:r>
          </a:p>
          <a:p>
            <a:endParaRPr lang="en-US" dirty="0"/>
          </a:p>
          <a:p>
            <a:r>
              <a:rPr lang="en-US" dirty="0"/>
              <a:t>Put ‘customers’, 1, ‘name:first’, ‘Mike’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1, ‘name:last’, ‘Fudge’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‘customers’, 1, ‘name:suffix’, ‘Jr’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get 'customers',1, [‘name:first, ‘address:city]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scan 'customers' , { COLUMNS =&gt; [ 'address:city']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30</a:t>
            </a:fld>
            <a:endParaRPr lang="en-US" dirty="0"/>
          </a:p>
        </p:txBody>
      </p:sp>
    </p:spTree>
    <p:extLst>
      <p:ext uri="{BB962C8B-B14F-4D97-AF65-F5344CB8AC3E}">
        <p14:creationId xmlns:p14="http://schemas.microsoft.com/office/powerpoint/2010/main" val="3900987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32</a:t>
            </a:fld>
            <a:endParaRPr lang="en-US" dirty="0"/>
          </a:p>
        </p:txBody>
      </p:sp>
    </p:spTree>
    <p:extLst>
      <p:ext uri="{BB962C8B-B14F-4D97-AF65-F5344CB8AC3E}">
        <p14:creationId xmlns:p14="http://schemas.microsoft.com/office/powerpoint/2010/main" val="3205808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Hive and HBase use HDFS as their underlying file system. </a:t>
            </a:r>
          </a:p>
          <a:p>
            <a:endParaRPr lang="en-US" dirty="0"/>
          </a:p>
          <a:p>
            <a:r>
              <a:rPr lang="en-US" dirty="0"/>
              <a:t>We know Hive uses the metastore already.</a:t>
            </a:r>
          </a:p>
          <a:p>
            <a:endParaRPr lang="en-US" dirty="0"/>
          </a:p>
          <a:p>
            <a:r>
              <a:rPr lang="en-US" dirty="0" err="1"/>
              <a:t>Hbase</a:t>
            </a:r>
            <a:r>
              <a:rPr lang="en-US" dirty="0"/>
              <a:t> integration occurs when we connect </a:t>
            </a:r>
            <a:r>
              <a:rPr lang="en-US" dirty="0" err="1"/>
              <a:t>Hbase</a:t>
            </a:r>
            <a:r>
              <a:rPr lang="en-US" dirty="0"/>
              <a:t> tables to the metastore, allowing us to query the tables with any Hadoop system which supports the metastore… like Impala for example!</a:t>
            </a:r>
          </a:p>
        </p:txBody>
      </p:sp>
      <p:sp>
        <p:nvSpPr>
          <p:cNvPr id="4" name="Slide Number Placeholder 3"/>
          <p:cNvSpPr>
            <a:spLocks noGrp="1"/>
          </p:cNvSpPr>
          <p:nvPr>
            <p:ph type="sldNum" sz="quarter" idx="10"/>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2123520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external table customers_hbase(key int, street string, city string, state string, country string) stored by 'org.apache.hadoop.hive.hbase.HBaseStorageHandler'</a:t>
            </a:r>
          </a:p>
          <a:p>
            <a:r>
              <a:rPr lang="en-US" dirty="0"/>
              <a:t>    &gt; WITH SERDEPROPERTIES("hbase.columns.mapping" = "address:street,address:city,address:state,address:country") TBLPROPERTIES("hbase.table.name"="customers");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 from customers_hbase;</a:t>
            </a:r>
          </a:p>
          <a:p>
            <a:endParaRPr lang="en-US" dirty="0"/>
          </a:p>
          <a:p>
            <a:endParaRPr lang="en-US" dirty="0"/>
          </a:p>
          <a:p>
            <a:r>
              <a:rPr lang="en-US" dirty="0"/>
              <a:t>Back to </a:t>
            </a:r>
            <a:r>
              <a:rPr lang="en-US" dirty="0" err="1"/>
              <a:t>Hbase</a:t>
            </a:r>
            <a:endParaRPr lang="en-US" dirty="0"/>
          </a:p>
          <a:p>
            <a:endParaRPr lang="en-US" dirty="0"/>
          </a:p>
          <a:p>
            <a:r>
              <a:rPr lang="en-US" dirty="0"/>
              <a:t>put 'customers', 3, 'address:street', '1313 Mockingbird lane’</a:t>
            </a:r>
          </a:p>
          <a:p>
            <a:endParaRPr lang="en-US" dirty="0"/>
          </a:p>
          <a:p>
            <a:r>
              <a:rPr lang="en-US" dirty="0"/>
              <a:t>Back to hive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select * from customers_hbase;</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3057182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grades_hbase (course string, year int, term string, credits int, letter string) STORED BY 'org.apache.hadoop.hive.hbase.HBaseStorageHandler'</a:t>
            </a:r>
          </a:p>
          <a:p>
            <a:r>
              <a:rPr lang="en-US" dirty="0"/>
              <a:t>    &gt; WITH SERDEPROPERTIES ("hbase.columns.mapping"=":key, g:year, g:term, g:credits, g:letter") TBLPROPERTIES("hbase.table.name"="grades")</a:t>
            </a:r>
          </a:p>
          <a:p>
            <a:r>
              <a:rPr lang="en-US" dirty="0"/>
              <a:t>    &gt; ;</a:t>
            </a:r>
          </a:p>
          <a:p>
            <a:endParaRPr lang="en-US" dirty="0"/>
          </a:p>
          <a:p>
            <a:r>
              <a:rPr lang="en-US" dirty="0"/>
              <a:t>insert into grades_hbase select course, year, term, credits, letter from grades;</a:t>
            </a:r>
          </a:p>
          <a:p>
            <a:endParaRPr lang="en-US" dirty="0"/>
          </a:p>
          <a:p>
            <a:r>
              <a:rPr lang="en-US" dirty="0"/>
              <a:t>Select * from grades_hbase;</a:t>
            </a:r>
          </a:p>
          <a:p>
            <a:endParaRPr lang="en-US" dirty="0"/>
          </a:p>
          <a:p>
            <a:r>
              <a:rPr lang="en-US" dirty="0"/>
              <a:t>TO HBASE</a:t>
            </a:r>
          </a:p>
          <a:p>
            <a:endParaRPr lang="en-US" dirty="0"/>
          </a:p>
          <a:p>
            <a:r>
              <a:rPr lang="en-US" dirty="0"/>
              <a:t>scan 'grades', {  COLUMNS =&gt; [ 'g:letter'] }</a:t>
            </a:r>
          </a:p>
        </p:txBody>
      </p:sp>
      <p:sp>
        <p:nvSpPr>
          <p:cNvPr id="4" name="Slide Number Placeholder 3"/>
          <p:cNvSpPr>
            <a:spLocks noGrp="1"/>
          </p:cNvSpPr>
          <p:nvPr>
            <p:ph type="sldNum" sz="quarter" idx="10"/>
          </p:nvPr>
        </p:nvSpPr>
        <p:spPr/>
        <p:txBody>
          <a:bodyPr/>
          <a:lstStyle/>
          <a:p>
            <a:fld id="{E564724E-7CB4-4288-908A-97852378BB2E}" type="slidenum">
              <a:rPr lang="en-US" smtClean="0"/>
              <a:t>35</a:t>
            </a:fld>
            <a:endParaRPr lang="en-US" dirty="0"/>
          </a:p>
        </p:txBody>
      </p:sp>
    </p:spTree>
    <p:extLst>
      <p:ext uri="{BB962C8B-B14F-4D97-AF65-F5344CB8AC3E}">
        <p14:creationId xmlns:p14="http://schemas.microsoft.com/office/powerpoint/2010/main" val="1829825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how most commercial MPP systems work.</a:t>
            </a:r>
          </a:p>
        </p:txBody>
      </p:sp>
      <p:sp>
        <p:nvSpPr>
          <p:cNvPr id="4" name="Slide Number Placeholder 3"/>
          <p:cNvSpPr>
            <a:spLocks noGrp="1"/>
          </p:cNvSpPr>
          <p:nvPr>
            <p:ph type="sldNum" sz="quarter" idx="10"/>
          </p:nvPr>
        </p:nvSpPr>
        <p:spPr/>
        <p:txBody>
          <a:bodyPr/>
          <a:lstStyle/>
          <a:p>
            <a:fld id="{E564724E-7CB4-4288-908A-97852378BB2E}" type="slidenum">
              <a:rPr lang="en-US" smtClean="0"/>
              <a:t>5</a:t>
            </a:fld>
            <a:endParaRPr lang="en-US" dirty="0"/>
          </a:p>
        </p:txBody>
      </p:sp>
    </p:spTree>
    <p:extLst>
      <p:ext uri="{BB962C8B-B14F-4D97-AF65-F5344CB8AC3E}">
        <p14:creationId xmlns:p14="http://schemas.microsoft.com/office/powerpoint/2010/main" val="442105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37</a:t>
            </a:fld>
            <a:endParaRPr lang="en-US" dirty="0"/>
          </a:p>
        </p:txBody>
      </p:sp>
    </p:spTree>
    <p:extLst>
      <p:ext uri="{BB962C8B-B14F-4D97-AF65-F5344CB8AC3E}">
        <p14:creationId xmlns:p14="http://schemas.microsoft.com/office/powerpoint/2010/main" val="2780932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40</a:t>
            </a:fld>
            <a:endParaRPr lang="en-US" dirty="0"/>
          </a:p>
        </p:txBody>
      </p:sp>
    </p:spTree>
    <p:extLst>
      <p:ext uri="{BB962C8B-B14F-4D97-AF65-F5344CB8AC3E}">
        <p14:creationId xmlns:p14="http://schemas.microsoft.com/office/powerpoint/2010/main" val="1172857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Same Delayed Execution Model as Pig</a:t>
            </a:r>
          </a:p>
        </p:txBody>
      </p:sp>
      <p:sp>
        <p:nvSpPr>
          <p:cNvPr id="4" name="Slide Number Placeholder 3"/>
          <p:cNvSpPr>
            <a:spLocks noGrp="1"/>
          </p:cNvSpPr>
          <p:nvPr>
            <p:ph type="sldNum" sz="quarter" idx="10"/>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2494073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Since Spark was developed at UC Berkeley it can run without a Hadoop cluster or so called standalone mode. However when integrated with YARN as in HDP, there are two modes to choose. In local mode the spark code runs on the client machine (aka utility server/edge node/gateway server). In cluster mode, spark code is managed inside an application manager. The next several slides will detail these architectures.</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46</a:t>
            </a:fld>
            <a:endParaRPr lang="en-US" dirty="0"/>
          </a:p>
        </p:txBody>
      </p:sp>
    </p:spTree>
    <p:extLst>
      <p:ext uri="{BB962C8B-B14F-4D97-AF65-F5344CB8AC3E}">
        <p14:creationId xmlns:p14="http://schemas.microsoft.com/office/powerpoint/2010/main" val="15603115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Spark</a:t>
            </a:r>
            <a:r>
              <a:rPr lang="en-US" baseline="0" dirty="0"/>
              <a:t> is faster than MapReduce for several reasons. First, and the biggest, is Spark can cache data into memory. Reading from memory is measured in nanoseconds, reading from disk is measured in milliseconds. Quite the increase in speed is seen from there. In addition, the scheduling of tasks in Spark has greatly decreased from </a:t>
            </a:r>
            <a:r>
              <a:rPr lang="en-US" baseline="0" dirty="0" err="1"/>
              <a:t>MapReduce</a:t>
            </a:r>
            <a:r>
              <a:rPr lang="en-US" baseline="0" dirty="0"/>
              <a:t>. Spark has dedicated resources, so scheduling of tasks doesn’t require a resource request. Because of this, scheduling has gone from 15-20s to 15-20ms. In spark, you can have multiple reduces and maps in a row. You do not need a map phase for every reduce phase. Skipping this extra map save reading and writing data to disk. </a:t>
            </a:r>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47</a:t>
            </a:fld>
            <a:endParaRPr lang="en-US" dirty="0"/>
          </a:p>
        </p:txBody>
      </p:sp>
    </p:spTree>
    <p:extLst>
      <p:ext uri="{BB962C8B-B14F-4D97-AF65-F5344CB8AC3E}">
        <p14:creationId xmlns:p14="http://schemas.microsoft.com/office/powerpoint/2010/main" val="13889812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564724E-7CB4-4288-908A-97852378BB2E}" type="slidenum">
              <a:rPr lang="en-US" smtClean="0"/>
              <a:t>48</a:t>
            </a:fld>
            <a:endParaRPr lang="en-US" dirty="0"/>
          </a:p>
        </p:txBody>
      </p:sp>
    </p:spTree>
    <p:extLst>
      <p:ext uri="{BB962C8B-B14F-4D97-AF65-F5344CB8AC3E}">
        <p14:creationId xmlns:p14="http://schemas.microsoft.com/office/powerpoint/2010/main" val="838188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49</a:t>
            </a:fld>
            <a:endParaRPr lang="en-US" dirty="0"/>
          </a:p>
        </p:txBody>
      </p:sp>
    </p:spTree>
    <p:extLst>
      <p:ext uri="{BB962C8B-B14F-4D97-AF65-F5344CB8AC3E}">
        <p14:creationId xmlns:p14="http://schemas.microsoft.com/office/powerpoint/2010/main" val="1780161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examples: </a:t>
            </a:r>
          </a:p>
          <a:p>
            <a:endParaRPr lang="en-US" dirty="0"/>
          </a:p>
          <a:p>
            <a:r>
              <a:rPr lang="en-US" dirty="0"/>
              <a:t>New York &gt;&gt; New or York</a:t>
            </a:r>
          </a:p>
          <a:p>
            <a:endParaRPr lang="en-US" dirty="0"/>
          </a:p>
          <a:p>
            <a:r>
              <a:rPr lang="en-US" dirty="0"/>
              <a:t>“New York” Cat &gt;&gt;  “New York” or Cat</a:t>
            </a:r>
          </a:p>
          <a:p>
            <a:endParaRPr lang="en-US" dirty="0"/>
          </a:p>
          <a:p>
            <a:r>
              <a:rPr lang="en-US" dirty="0"/>
              <a:t>+"New York" +cat  &gt;&gt; both terms</a:t>
            </a:r>
          </a:p>
          <a:p>
            <a:endParaRPr lang="en-US" dirty="0"/>
          </a:p>
          <a:p>
            <a:r>
              <a:rPr lang="en-US" dirty="0"/>
              <a:t>+missing +cat</a:t>
            </a:r>
          </a:p>
          <a:p>
            <a:endParaRPr lang="en-US" dirty="0"/>
          </a:p>
          <a:p>
            <a:r>
              <a:rPr lang="en-US" dirty="0"/>
              <a:t>Like</a:t>
            </a:r>
          </a:p>
          <a:p>
            <a:endParaRPr lang="en-US" dirty="0"/>
          </a:p>
          <a:p>
            <a:r>
              <a:rPr lang="en-US" dirty="0"/>
              <a:t>Then use built in filters</a:t>
            </a:r>
          </a:p>
          <a:p>
            <a:endParaRPr lang="en-US" dirty="0"/>
          </a:p>
          <a:p>
            <a:r>
              <a:rPr lang="en-US" dirty="0"/>
              <a:t>THEN SWITCH TO YELP REVIEWS</a:t>
            </a:r>
          </a:p>
          <a:p>
            <a:endParaRPr lang="en-US" dirty="0"/>
          </a:p>
          <a:p>
            <a:endParaRPr lang="en-US" dirty="0"/>
          </a:p>
          <a:p>
            <a:endParaRPr lang="en-US" dirty="0"/>
          </a:p>
          <a:p>
            <a:endParaRPr lang="en-US" dirty="0"/>
          </a:p>
          <a:p>
            <a:r>
              <a:rPr lang="en-US" dirty="0"/>
              <a:t>User_location: London</a:t>
            </a:r>
          </a:p>
        </p:txBody>
      </p:sp>
      <p:sp>
        <p:nvSpPr>
          <p:cNvPr id="4" name="Slide Number Placeholder 3"/>
          <p:cNvSpPr>
            <a:spLocks noGrp="1"/>
          </p:cNvSpPr>
          <p:nvPr>
            <p:ph type="sldNum" sz="quarter" idx="10"/>
          </p:nvPr>
        </p:nvSpPr>
        <p:spPr/>
        <p:txBody>
          <a:bodyPr/>
          <a:lstStyle/>
          <a:p>
            <a:fld id="{E564724E-7CB4-4288-908A-97852378BB2E}" type="slidenum">
              <a:rPr lang="en-US" smtClean="0"/>
              <a:t>51</a:t>
            </a:fld>
            <a:endParaRPr lang="en-US" dirty="0"/>
          </a:p>
        </p:txBody>
      </p:sp>
    </p:spTree>
    <p:extLst>
      <p:ext uri="{BB962C8B-B14F-4D97-AF65-F5344CB8AC3E}">
        <p14:creationId xmlns:p14="http://schemas.microsoft.com/office/powerpoint/2010/main" val="174145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state, count(*) from zips group by state having count(*) &gt; 2000 order by state;</a:t>
            </a:r>
          </a:p>
          <a:p>
            <a:endParaRPr lang="en-US" dirty="0"/>
          </a:p>
          <a:p>
            <a:r>
              <a:rPr lang="en-US" dirty="0"/>
              <a:t>20 seconds on hive…. With a map-reduce</a:t>
            </a:r>
          </a:p>
          <a:p>
            <a:r>
              <a:rPr lang="en-US" dirty="0"/>
              <a:t>Second time to query ….</a:t>
            </a:r>
          </a:p>
          <a:p>
            <a:r>
              <a:rPr lang="en-US" dirty="0"/>
              <a:t>Still 20 seconds</a:t>
            </a:r>
          </a:p>
          <a:p>
            <a:endParaRPr lang="en-US" dirty="0"/>
          </a:p>
          <a:p>
            <a:r>
              <a:rPr lang="en-US" dirty="0"/>
              <a:t>5 seconds on impala</a:t>
            </a:r>
          </a:p>
          <a:p>
            <a:r>
              <a:rPr lang="en-US" dirty="0"/>
              <a:t>Second time to query</a:t>
            </a:r>
          </a:p>
          <a:p>
            <a:r>
              <a:rPr lang="en-US" dirty="0"/>
              <a:t>Less than a second.</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a:t>
            </a:fld>
            <a:endParaRPr lang="en-US" dirty="0"/>
          </a:p>
        </p:txBody>
      </p:sp>
    </p:spTree>
    <p:extLst>
      <p:ext uri="{BB962C8B-B14F-4D97-AF65-F5344CB8AC3E}">
        <p14:creationId xmlns:p14="http://schemas.microsoft.com/office/powerpoint/2010/main" val="3273082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8</a:t>
            </a:fld>
            <a:endParaRPr lang="en-US" dirty="0"/>
          </a:p>
        </p:txBody>
      </p:sp>
    </p:spTree>
    <p:extLst>
      <p:ext uri="{BB962C8B-B14F-4D97-AF65-F5344CB8AC3E}">
        <p14:creationId xmlns:p14="http://schemas.microsoft.com/office/powerpoint/2010/main" val="640473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costly than a refresh because the time to load metadata occurs at query time, not when the refresh statement occurs. </a:t>
            </a:r>
          </a:p>
        </p:txBody>
      </p:sp>
      <p:sp>
        <p:nvSpPr>
          <p:cNvPr id="4" name="Slide Number Placeholder 3"/>
          <p:cNvSpPr>
            <a:spLocks noGrp="1"/>
          </p:cNvSpPr>
          <p:nvPr>
            <p:ph type="sldNum" sz="quarter" idx="10"/>
          </p:nvPr>
        </p:nvSpPr>
        <p:spPr/>
        <p:txBody>
          <a:bodyPr/>
          <a:lstStyle/>
          <a:p>
            <a:fld id="{E564724E-7CB4-4288-908A-97852378BB2E}" type="slidenum">
              <a:rPr lang="en-US" smtClean="0"/>
              <a:t>10</a:t>
            </a:fld>
            <a:endParaRPr lang="en-US" dirty="0"/>
          </a:p>
        </p:txBody>
      </p:sp>
    </p:spTree>
    <p:extLst>
      <p:ext uri="{BB962C8B-B14F-4D97-AF65-F5344CB8AC3E}">
        <p14:creationId xmlns:p14="http://schemas.microsoft.com/office/powerpoint/2010/main" val="2268814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1266683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13</a:t>
            </a:fld>
            <a:endParaRPr lang="en-US" dirty="0"/>
          </a:p>
        </p:txBody>
      </p:sp>
    </p:spTree>
    <p:extLst>
      <p:ext uri="{BB962C8B-B14F-4D97-AF65-F5344CB8AC3E}">
        <p14:creationId xmlns:p14="http://schemas.microsoft.com/office/powerpoint/2010/main" val="458193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14</a:t>
            </a:fld>
            <a:endParaRPr lang="en-US" dirty="0"/>
          </a:p>
        </p:txBody>
      </p:sp>
    </p:spTree>
    <p:extLst>
      <p:ext uri="{BB962C8B-B14F-4D97-AF65-F5344CB8AC3E}">
        <p14:creationId xmlns:p14="http://schemas.microsoft.com/office/powerpoint/2010/main" val="1280091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16</a:t>
            </a:fld>
            <a:endParaRPr lang="en-US" dirty="0"/>
          </a:p>
        </p:txBody>
      </p:sp>
    </p:spTree>
    <p:extLst>
      <p:ext uri="{BB962C8B-B14F-4D97-AF65-F5344CB8AC3E}">
        <p14:creationId xmlns:p14="http://schemas.microsoft.com/office/powerpoint/2010/main" val="26956376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768096" y="2286000"/>
            <a:ext cx="7290055" cy="4023360"/>
          </a:xfrm>
        </p:spPr>
        <p:txBody>
          <a:bodyPr>
            <a:noAutofit/>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2/14/2020</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768096" y="2286000"/>
            <a:ext cx="3566160" cy="4023360"/>
          </a:xfrm>
        </p:spPr>
        <p:txBody>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4491990" y="2286000"/>
            <a:ext cx="3566160" cy="4023360"/>
          </a:xfrm>
        </p:spPr>
        <p:txBody>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2/14/2020</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13"/>
          </p:nvPr>
        </p:nvSpPr>
        <p:spPr>
          <a:xfrm>
            <a:off x="768096" y="3093224"/>
            <a:ext cx="3566160" cy="3250944"/>
          </a:xfrm>
        </p:spPr>
        <p:txBody>
          <a:bodyPr>
            <a:noAutofit/>
          </a:bodyPr>
          <a:lstStyle>
            <a:lvl1pPr>
              <a:spcAft>
                <a:spcPts val="0"/>
              </a:spcAft>
              <a:defRPr sz="2000">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4" hasCustomPrompt="1"/>
          </p:nvPr>
        </p:nvSpPr>
        <p:spPr>
          <a:xfrm>
            <a:off x="4493166" y="3093224"/>
            <a:ext cx="3566160" cy="3250944"/>
          </a:xfrm>
        </p:spPr>
        <p:txBody>
          <a:bodyPr>
            <a:noAutofit/>
          </a:bodyPr>
          <a:lstStyle>
            <a:lvl1pPr>
              <a:spcAft>
                <a:spcPts val="0"/>
              </a:spcAft>
              <a:defRPr sz="2000">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2/14/2020</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spcAft>
                <a:spcPts val="0"/>
              </a:spcAft>
              <a:defRPr sz="2400">
                <a:solidFill>
                  <a:schemeClr val="tx1">
                    <a:lumMod val="65000"/>
                    <a:lumOff val="35000"/>
                  </a:schemeClr>
                </a:solidFill>
              </a:defRPr>
            </a:lvl1pPr>
            <a:lvl2pPr marL="265176" indent="-137160">
              <a:spcAft>
                <a:spcPts val="0"/>
              </a:spcAft>
              <a:tabLst/>
              <a:defRPr sz="2000">
                <a:solidFill>
                  <a:schemeClr val="tx1">
                    <a:lumMod val="65000"/>
                    <a:lumOff val="35000"/>
                  </a:schemeClr>
                </a:solidFill>
              </a:defRPr>
            </a:lvl2pPr>
            <a:lvl3pPr marL="448056" indent="-137160">
              <a:spcAft>
                <a:spcPts val="0"/>
              </a:spcAft>
              <a:tabLst/>
              <a:defRPr sz="1600">
                <a:solidFill>
                  <a:schemeClr val="tx1">
                    <a:lumMod val="65000"/>
                    <a:lumOff val="35000"/>
                  </a:schemeClr>
                </a:solidFill>
              </a:defRPr>
            </a:lvl3pPr>
            <a:lvl4pPr marL="594360" indent="-137160">
              <a:spcAft>
                <a:spcPts val="0"/>
              </a:spcAft>
              <a:tabLst/>
              <a:defRPr sz="1600">
                <a:solidFill>
                  <a:schemeClr val="tx1">
                    <a:lumMod val="65000"/>
                    <a:lumOff val="35000"/>
                  </a:schemeClr>
                </a:solidFill>
              </a:defRPr>
            </a:lvl4pPr>
            <a:lvl5pPr marL="777240" indent="-137160">
              <a:spcAft>
                <a:spcPts val="0"/>
              </a:spcAft>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Not to Use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1EB91D5-9373-4F60-9CA9-6CBC185879CC}" type="slidenum">
              <a:rPr lang="en-US"/>
              <a:pPr>
                <a:defRPr/>
              </a:pPr>
              <a:t>‹#›</a:t>
            </a:fld>
            <a:endParaRPr lang="en-US" dirty="0"/>
          </a:p>
        </p:txBody>
      </p:sp>
    </p:spTree>
    <p:extLst>
      <p:ext uri="{BB962C8B-B14F-4D97-AF65-F5344CB8AC3E}">
        <p14:creationId xmlns:p14="http://schemas.microsoft.com/office/powerpoint/2010/main" val="3199341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2/14/2020</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 id="2147483727" r:id="rId8"/>
  </p:sldLayoutIdLst>
  <p:hf hdr="0" dt="0"/>
  <p:txStyles>
    <p:title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40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Hadoop: Impala, HBase, Spark, Solr, Oozie</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13142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3B12CB-3D3D-4E48-BE34-5B1FFAA2D11B}"/>
              </a:ext>
            </a:extLst>
          </p:cNvPr>
          <p:cNvSpPr>
            <a:spLocks noGrp="1"/>
          </p:cNvSpPr>
          <p:nvPr>
            <p:ph type="title"/>
          </p:nvPr>
        </p:nvSpPr>
        <p:spPr/>
        <p:txBody>
          <a:bodyPr/>
          <a:lstStyle/>
          <a:p>
            <a:r>
              <a:rPr lang="en-US"/>
              <a:t>INVALIDATE METADATA</a:t>
            </a:r>
            <a:endParaRPr lang="en-US" dirty="0"/>
          </a:p>
        </p:txBody>
      </p:sp>
      <p:sp>
        <p:nvSpPr>
          <p:cNvPr id="6" name="Content Placeholder 5">
            <a:extLst>
              <a:ext uri="{FF2B5EF4-FFF2-40B4-BE49-F238E27FC236}">
                <a16:creationId xmlns:a16="http://schemas.microsoft.com/office/drawing/2014/main" id="{549C6367-013D-4263-A751-B5566FF9C87F}"/>
              </a:ext>
            </a:extLst>
          </p:cNvPr>
          <p:cNvSpPr>
            <a:spLocks noGrp="1"/>
          </p:cNvSpPr>
          <p:nvPr>
            <p:ph idx="4294967295"/>
          </p:nvPr>
        </p:nvSpPr>
        <p:spPr>
          <a:xfrm>
            <a:off x="768096" y="2286000"/>
            <a:ext cx="7290055" cy="4023360"/>
          </a:xfrm>
        </p:spPr>
        <p:txBody>
          <a:bodyPr/>
          <a:lstStyle/>
          <a:p>
            <a:pPr>
              <a:spcAft>
                <a:spcPts val="0"/>
              </a:spcAft>
            </a:pPr>
            <a:r>
              <a:rPr lang="en-US" dirty="0"/>
              <a:t>Marks the metadata for one or all tables as stale</a:t>
            </a:r>
          </a:p>
          <a:p>
            <a:pPr>
              <a:spcAft>
                <a:spcPts val="0"/>
              </a:spcAft>
            </a:pPr>
            <a:r>
              <a:rPr lang="en-US" dirty="0"/>
              <a:t>Next time a query uses an invalidated table, the Hive metadata is reloaded</a:t>
            </a:r>
          </a:p>
          <a:p>
            <a:pPr>
              <a:spcAft>
                <a:spcPts val="0"/>
              </a:spcAft>
            </a:pPr>
            <a:r>
              <a:rPr lang="en-US" dirty="0"/>
              <a:t>More costly than a REFRESH but also works at the system and database levels</a:t>
            </a:r>
          </a:p>
          <a:p>
            <a:pPr marL="90000" indent="0">
              <a:spcAft>
                <a:spcPts val="0"/>
              </a:spcAft>
              <a:buNone/>
            </a:pPr>
            <a:endParaRPr lang="en-US" dirty="0"/>
          </a:p>
          <a:p>
            <a:pPr marL="90000" indent="0">
              <a:spcAft>
                <a:spcPts val="0"/>
              </a:spcAft>
              <a:buNone/>
            </a:pPr>
            <a:r>
              <a:rPr lang="en-US" dirty="0">
                <a:latin typeface="Consolas" panose="020B0609020204030204" pitchFamily="49" charset="0"/>
              </a:rPr>
              <a:t>INVALIDATE METADATA </a:t>
            </a:r>
            <a:r>
              <a:rPr lang="en-US" i="1" dirty="0">
                <a:latin typeface="Consolas" panose="020B0609020204030204" pitchFamily="49" charset="0"/>
              </a:rPr>
              <a:t>[database][.table];</a:t>
            </a:r>
          </a:p>
        </p:txBody>
      </p:sp>
      <p:sp>
        <p:nvSpPr>
          <p:cNvPr id="3" name="Footer Placeholder 2">
            <a:extLst>
              <a:ext uri="{FF2B5EF4-FFF2-40B4-BE49-F238E27FC236}">
                <a16:creationId xmlns:a16="http://schemas.microsoft.com/office/drawing/2014/main" id="{C7A21A74-257B-4C63-9F37-97F2AB425D0F}"/>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72545B48-1BAC-4546-B55B-27EAAD3B42BA}"/>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1270269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77A66-BF9B-4A1A-91CE-0C0A7319CA94}"/>
              </a:ext>
            </a:extLst>
          </p:cNvPr>
          <p:cNvSpPr>
            <a:spLocks noGrp="1"/>
          </p:cNvSpPr>
          <p:nvPr>
            <p:ph type="title"/>
          </p:nvPr>
        </p:nvSpPr>
        <p:spPr/>
        <p:txBody>
          <a:bodyPr/>
          <a:lstStyle/>
          <a:p>
            <a:r>
              <a:rPr lang="en-US"/>
              <a:t>Demo: Stale Metadata</a:t>
            </a:r>
            <a:endParaRPr lang="en-US" dirty="0"/>
          </a:p>
        </p:txBody>
      </p:sp>
      <p:sp>
        <p:nvSpPr>
          <p:cNvPr id="4" name="Footer Placeholder 3">
            <a:extLst>
              <a:ext uri="{FF2B5EF4-FFF2-40B4-BE49-F238E27FC236}">
                <a16:creationId xmlns:a16="http://schemas.microsoft.com/office/drawing/2014/main" id="{B005F5DE-3BF5-4569-BD19-B1451F6B9B36}"/>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11EDE6EB-3607-49C4-ABA1-97D9BEC7A1E6}"/>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
        <p:nvSpPr>
          <p:cNvPr id="3" name="Content Placeholder 2">
            <a:extLst>
              <a:ext uri="{FF2B5EF4-FFF2-40B4-BE49-F238E27FC236}">
                <a16:creationId xmlns:a16="http://schemas.microsoft.com/office/drawing/2014/main" id="{E87ED9E9-0F49-4348-B758-2C32D03D2420}"/>
              </a:ext>
            </a:extLst>
          </p:cNvPr>
          <p:cNvSpPr>
            <a:spLocks noGrp="1"/>
          </p:cNvSpPr>
          <p:nvPr>
            <p:ph idx="1"/>
          </p:nvPr>
        </p:nvSpPr>
        <p:spPr/>
        <p:txBody>
          <a:bodyPr/>
          <a:lstStyle/>
          <a:p>
            <a:r>
              <a:rPr lang="en-US"/>
              <a:t>Query table in Impala</a:t>
            </a:r>
          </a:p>
          <a:p>
            <a:r>
              <a:rPr lang="en-US"/>
              <a:t>Load additional data into an external table through HDFS</a:t>
            </a:r>
          </a:p>
          <a:p>
            <a:r>
              <a:rPr lang="en-US"/>
              <a:t>Query it in Hive—new data are there</a:t>
            </a:r>
          </a:p>
          <a:p>
            <a:r>
              <a:rPr lang="en-US"/>
              <a:t>Query it in Impala—new data are not there!</a:t>
            </a:r>
          </a:p>
          <a:p>
            <a:r>
              <a:rPr lang="en-US"/>
              <a:t>Refresh table</a:t>
            </a:r>
          </a:p>
          <a:p>
            <a:r>
              <a:rPr lang="en-US"/>
              <a:t>Query it again—data are there </a:t>
            </a:r>
            <a:endParaRPr lang="en-US" dirty="0"/>
          </a:p>
        </p:txBody>
      </p:sp>
    </p:spTree>
    <p:extLst>
      <p:ext uri="{BB962C8B-B14F-4D97-AF65-F5344CB8AC3E}">
        <p14:creationId xmlns:p14="http://schemas.microsoft.com/office/powerpoint/2010/main" val="2906400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0" name="Rectangle 2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31" name="Straight Connector 3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ED93C1F2-A5B8-4055-B3FB-3B2E5700E5EE}"/>
              </a:ext>
            </a:extLst>
          </p:cNvPr>
          <p:cNvSpPr txBox="1">
            <a:spLocks/>
          </p:cNvSpPr>
          <p:nvPr/>
        </p:nvSpPr>
        <p:spPr>
          <a:xfrm>
            <a:off x="842680" y="2942705"/>
            <a:ext cx="4720271" cy="823587"/>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pPr algn="r">
              <a:lnSpc>
                <a:spcPct val="100000"/>
              </a:lnSpc>
            </a:pPr>
            <a:r>
              <a:rPr lang="en-US" dirty="0">
                <a:solidFill>
                  <a:schemeClr val="bg1"/>
                </a:solidFill>
              </a:rPr>
              <a:t>What is </a:t>
            </a:r>
            <a:r>
              <a:rPr lang="en-US" dirty="0" err="1">
                <a:solidFill>
                  <a:schemeClr val="bg1"/>
                </a:solidFill>
              </a:rPr>
              <a:t>Hbase</a:t>
            </a:r>
            <a:r>
              <a:rPr lang="en-US" dirty="0">
                <a:solidFill>
                  <a:schemeClr val="bg1"/>
                </a:solidFill>
              </a:rPr>
              <a:t>?</a:t>
            </a:r>
          </a:p>
        </p:txBody>
      </p:sp>
      <p:sp>
        <p:nvSpPr>
          <p:cNvPr id="4" name="Footer Placeholder 3">
            <a:extLst>
              <a:ext uri="{FF2B5EF4-FFF2-40B4-BE49-F238E27FC236}">
                <a16:creationId xmlns:a16="http://schemas.microsoft.com/office/drawing/2014/main" id="{BFAE9837-61FB-4B11-8FF7-CCCF2F67DD3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15270D2-FEE1-44ED-B8A4-6414DBF5B6B0}"/>
              </a:ext>
            </a:extLst>
          </p:cNvPr>
          <p:cNvSpPr>
            <a:spLocks noGrp="1"/>
          </p:cNvSpPr>
          <p:nvPr>
            <p:ph type="sldNum" sz="quarter" idx="12"/>
          </p:nvPr>
        </p:nvSpPr>
        <p:spPr/>
        <p:txBody>
          <a:bodyPr/>
          <a:lstStyle/>
          <a:p>
            <a:fld id="{4FAB73BC-B049-4115-A692-8D63A059BFB8}" type="slidenum">
              <a:rPr lang="en-US" smtClean="0"/>
              <a:pPr/>
              <a:t>12</a:t>
            </a:fld>
            <a:endParaRPr lang="en-US" dirty="0"/>
          </a:p>
        </p:txBody>
      </p:sp>
      <p:pic>
        <p:nvPicPr>
          <p:cNvPr id="10" name="Graphic 9" descr="Database">
            <a:extLst>
              <a:ext uri="{FF2B5EF4-FFF2-40B4-BE49-F238E27FC236}">
                <a16:creationId xmlns:a16="http://schemas.microsoft.com/office/drawing/2014/main" id="{F3517C9F-12A5-4017-946F-C60F7C975429}"/>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835211" y="2942705"/>
            <a:ext cx="1568525" cy="1568525"/>
          </a:xfrm>
          <a:prstGeom prst="rect">
            <a:avLst/>
          </a:prstGeom>
        </p:spPr>
      </p:pic>
    </p:spTree>
    <p:extLst>
      <p:ext uri="{BB962C8B-B14F-4D97-AF65-F5344CB8AC3E}">
        <p14:creationId xmlns:p14="http://schemas.microsoft.com/office/powerpoint/2010/main" val="897776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A4492-E858-490D-838D-375E4D847B99}"/>
              </a:ext>
            </a:extLst>
          </p:cNvPr>
          <p:cNvSpPr>
            <a:spLocks noGrp="1"/>
          </p:cNvSpPr>
          <p:nvPr>
            <p:ph type="title"/>
          </p:nvPr>
        </p:nvSpPr>
        <p:spPr/>
        <p:txBody>
          <a:bodyPr/>
          <a:lstStyle/>
          <a:p>
            <a:r>
              <a:rPr lang="en-US"/>
              <a:t>What Is HBase?</a:t>
            </a:r>
            <a:endParaRPr lang="en-US" dirty="0"/>
          </a:p>
        </p:txBody>
      </p:sp>
      <p:sp>
        <p:nvSpPr>
          <p:cNvPr id="4" name="Footer Placeholder 3">
            <a:extLst>
              <a:ext uri="{FF2B5EF4-FFF2-40B4-BE49-F238E27FC236}">
                <a16:creationId xmlns:a16="http://schemas.microsoft.com/office/drawing/2014/main" id="{58DCE1C4-C194-4DCD-A225-C6496EA92B52}"/>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17D32712-ECD5-4FE3-9DC2-60F6859A6DD1}"/>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
        <p:nvSpPr>
          <p:cNvPr id="3" name="Content Placeholder 2">
            <a:extLst>
              <a:ext uri="{FF2B5EF4-FFF2-40B4-BE49-F238E27FC236}">
                <a16:creationId xmlns:a16="http://schemas.microsoft.com/office/drawing/2014/main" id="{0536A510-201A-4EED-A8F1-0ED11A87F9CC}"/>
              </a:ext>
            </a:extLst>
          </p:cNvPr>
          <p:cNvSpPr>
            <a:spLocks noGrp="1"/>
          </p:cNvSpPr>
          <p:nvPr>
            <p:ph idx="1"/>
          </p:nvPr>
        </p:nvSpPr>
        <p:spPr/>
        <p:txBody>
          <a:bodyPr/>
          <a:lstStyle/>
          <a:p>
            <a:r>
              <a:rPr lang="en-US" dirty="0"/>
              <a:t>A column-oriented database </a:t>
            </a:r>
          </a:p>
          <a:p>
            <a:r>
              <a:rPr lang="en-US" dirty="0"/>
              <a:t>Stores data on top of HDFS; uses HDFS for storage</a:t>
            </a:r>
          </a:p>
          <a:p>
            <a:r>
              <a:rPr lang="en-US" dirty="0"/>
              <a:t>Based on Google </a:t>
            </a:r>
            <a:r>
              <a:rPr lang="en-US" dirty="0" err="1"/>
              <a:t>Bigtable</a:t>
            </a:r>
            <a:r>
              <a:rPr lang="en-US" dirty="0"/>
              <a:t> paper</a:t>
            </a:r>
          </a:p>
          <a:p>
            <a:r>
              <a:rPr lang="en-US" dirty="0"/>
              <a:t>No schema required</a:t>
            </a:r>
          </a:p>
          <a:p>
            <a:r>
              <a:rPr lang="en-US" dirty="0"/>
              <a:t>Supports CRUD operations, and consistent reads</a:t>
            </a:r>
          </a:p>
          <a:p>
            <a:r>
              <a:rPr lang="en-US" dirty="0"/>
              <a:t>Like HDFS, </a:t>
            </a:r>
            <a:r>
              <a:rPr lang="en-US" dirty="0" err="1"/>
              <a:t>HBase</a:t>
            </a:r>
            <a:r>
              <a:rPr lang="en-US" dirty="0"/>
              <a:t> is a single-master system</a:t>
            </a:r>
          </a:p>
        </p:txBody>
      </p:sp>
      <p:pic>
        <p:nvPicPr>
          <p:cNvPr id="1026" name="Picture 2" descr="Image result for hbase logo">
            <a:extLst>
              <a:ext uri="{FF2B5EF4-FFF2-40B4-BE49-F238E27FC236}">
                <a16:creationId xmlns:a16="http://schemas.microsoft.com/office/drawing/2014/main" id="{55C899ED-AB4F-407A-8D66-18663F3996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2705" y="827799"/>
            <a:ext cx="3005445" cy="767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551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CC1F8-B76E-4149-8C8F-7E6915145AE0}"/>
              </a:ext>
            </a:extLst>
          </p:cNvPr>
          <p:cNvSpPr>
            <a:spLocks noGrp="1"/>
          </p:cNvSpPr>
          <p:nvPr>
            <p:ph type="title"/>
          </p:nvPr>
        </p:nvSpPr>
        <p:spPr/>
        <p:txBody>
          <a:bodyPr/>
          <a:lstStyle/>
          <a:p>
            <a:r>
              <a:rPr lang="en-US" dirty="0"/>
              <a:t>Row Store vs. Columnstores</a:t>
            </a:r>
          </a:p>
        </p:txBody>
      </p:sp>
      <p:sp>
        <p:nvSpPr>
          <p:cNvPr id="6" name="Text Placeholder 5">
            <a:extLst>
              <a:ext uri="{FF2B5EF4-FFF2-40B4-BE49-F238E27FC236}">
                <a16:creationId xmlns:a16="http://schemas.microsoft.com/office/drawing/2014/main" id="{FFD9E7B6-2A6E-4E8F-985C-051DD7204DB3}"/>
              </a:ext>
            </a:extLst>
          </p:cNvPr>
          <p:cNvSpPr>
            <a:spLocks noGrp="1"/>
          </p:cNvSpPr>
          <p:nvPr>
            <p:ph type="body" idx="1"/>
          </p:nvPr>
        </p:nvSpPr>
        <p:spPr/>
        <p:txBody>
          <a:bodyPr/>
          <a:lstStyle/>
          <a:p>
            <a:r>
              <a:rPr lang="en-US" dirty="0"/>
              <a:t>Row Store</a:t>
            </a:r>
          </a:p>
        </p:txBody>
      </p:sp>
      <p:sp>
        <p:nvSpPr>
          <p:cNvPr id="7" name="Text Placeholder 6">
            <a:extLst>
              <a:ext uri="{FF2B5EF4-FFF2-40B4-BE49-F238E27FC236}">
                <a16:creationId xmlns:a16="http://schemas.microsoft.com/office/drawing/2014/main" id="{EAC2B4D9-5220-46B0-A67E-6EB9733C3959}"/>
              </a:ext>
            </a:extLst>
          </p:cNvPr>
          <p:cNvSpPr>
            <a:spLocks noGrp="1"/>
          </p:cNvSpPr>
          <p:nvPr>
            <p:ph type="body" sz="quarter" idx="3"/>
          </p:nvPr>
        </p:nvSpPr>
        <p:spPr/>
        <p:txBody>
          <a:bodyPr/>
          <a:lstStyle/>
          <a:p>
            <a:r>
              <a:rPr lang="en-US" dirty="0"/>
              <a:t>Columnstore</a:t>
            </a:r>
          </a:p>
        </p:txBody>
      </p:sp>
      <p:sp>
        <p:nvSpPr>
          <p:cNvPr id="4" name="Footer Placeholder 3">
            <a:extLst>
              <a:ext uri="{FF2B5EF4-FFF2-40B4-BE49-F238E27FC236}">
                <a16:creationId xmlns:a16="http://schemas.microsoft.com/office/drawing/2014/main" id="{58AB60BF-466C-4409-94A7-576726B5CF8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05CDB7-05AD-44BE-BCB6-F9D1366ED155}"/>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
        <p:nvSpPr>
          <p:cNvPr id="8" name="Content Placeholder 7">
            <a:extLst>
              <a:ext uri="{FF2B5EF4-FFF2-40B4-BE49-F238E27FC236}">
                <a16:creationId xmlns:a16="http://schemas.microsoft.com/office/drawing/2014/main" id="{96F75BC3-B320-4238-8E9C-7F608ECC9171}"/>
              </a:ext>
            </a:extLst>
          </p:cNvPr>
          <p:cNvSpPr>
            <a:spLocks noGrp="1"/>
          </p:cNvSpPr>
          <p:nvPr>
            <p:ph sz="half" idx="13"/>
          </p:nvPr>
        </p:nvSpPr>
        <p:spPr/>
        <p:txBody>
          <a:bodyPr/>
          <a:lstStyle/>
          <a:p>
            <a:r>
              <a:rPr lang="en-US" dirty="0"/>
              <a:t>Rows stored together in the database</a:t>
            </a:r>
          </a:p>
          <a:p>
            <a:r>
              <a:rPr lang="en-US" dirty="0"/>
              <a:t>Data stored/retrieved one row at a time</a:t>
            </a:r>
          </a:p>
          <a:p>
            <a:r>
              <a:rPr lang="en-US" dirty="0"/>
              <a:t>Inefficient when only a few columns are accessed</a:t>
            </a:r>
          </a:p>
          <a:p>
            <a:r>
              <a:rPr lang="en-US" dirty="0"/>
              <a:t>Can update all values in a row</a:t>
            </a:r>
          </a:p>
        </p:txBody>
      </p:sp>
      <p:sp>
        <p:nvSpPr>
          <p:cNvPr id="9" name="Content Placeholder 8">
            <a:extLst>
              <a:ext uri="{FF2B5EF4-FFF2-40B4-BE49-F238E27FC236}">
                <a16:creationId xmlns:a16="http://schemas.microsoft.com/office/drawing/2014/main" id="{8DDE300F-F4B9-4671-B72F-DD6F4068E2A7}"/>
              </a:ext>
            </a:extLst>
          </p:cNvPr>
          <p:cNvSpPr>
            <a:spLocks noGrp="1"/>
          </p:cNvSpPr>
          <p:nvPr>
            <p:ph sz="half" idx="14"/>
          </p:nvPr>
        </p:nvSpPr>
        <p:spPr/>
        <p:txBody>
          <a:bodyPr/>
          <a:lstStyle/>
          <a:p>
            <a:r>
              <a:rPr lang="en-US" dirty="0"/>
              <a:t>Columns stored together in the database</a:t>
            </a:r>
          </a:p>
          <a:p>
            <a:r>
              <a:rPr lang="en-US" dirty="0"/>
              <a:t>Data stored/retrieved a column at a time</a:t>
            </a:r>
          </a:p>
          <a:p>
            <a:r>
              <a:rPr lang="en-US" dirty="0"/>
              <a:t>Efficient when only a few columns are accessed</a:t>
            </a:r>
          </a:p>
          <a:p>
            <a:r>
              <a:rPr lang="en-US" dirty="0"/>
              <a:t>Can only update a single value at a time</a:t>
            </a:r>
          </a:p>
        </p:txBody>
      </p:sp>
    </p:spTree>
    <p:extLst>
      <p:ext uri="{BB962C8B-B14F-4D97-AF65-F5344CB8AC3E}">
        <p14:creationId xmlns:p14="http://schemas.microsoft.com/office/powerpoint/2010/main" val="3078708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A54AFA60-F5F5-45AE-A514-FFB0FDEDDCF6}"/>
              </a:ext>
            </a:extLst>
          </p:cNvPr>
          <p:cNvSpPr>
            <a:spLocks noGrp="1"/>
          </p:cNvSpPr>
          <p:nvPr>
            <p:ph type="title"/>
          </p:nvPr>
        </p:nvSpPr>
        <p:spPr/>
        <p:txBody>
          <a:bodyPr/>
          <a:lstStyle/>
          <a:p>
            <a:r>
              <a:rPr lang="en-US" dirty="0"/>
              <a:t>Row vs. Column Oriented</a:t>
            </a:r>
          </a:p>
        </p:txBody>
      </p:sp>
      <p:sp>
        <p:nvSpPr>
          <p:cNvPr id="5" name="Footer Placeholder 4">
            <a:extLst>
              <a:ext uri="{FF2B5EF4-FFF2-40B4-BE49-F238E27FC236}">
                <a16:creationId xmlns:a16="http://schemas.microsoft.com/office/drawing/2014/main" id="{5D77E8A6-B0C8-4FD8-BA25-F43D5331D3DE}"/>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ECCB2E3A-D047-45C7-A07F-0E979AF768EC}"/>
              </a:ext>
            </a:extLst>
          </p:cNvPr>
          <p:cNvSpPr>
            <a:spLocks noGrp="1"/>
          </p:cNvSpPr>
          <p:nvPr>
            <p:ph type="sldNum" sz="quarter" idx="12"/>
          </p:nvPr>
        </p:nvSpPr>
        <p:spPr/>
        <p:txBody>
          <a:bodyPr/>
          <a:lstStyle/>
          <a:p>
            <a:fld id="{4FAB73BC-B049-4115-A692-8D63A059BFB8}" type="slidenum">
              <a:rPr lang="en-US" smtClean="0"/>
              <a:pPr/>
              <a:t>15</a:t>
            </a:fld>
            <a:endParaRPr lang="en-US" dirty="0"/>
          </a:p>
        </p:txBody>
      </p:sp>
      <p:pic>
        <p:nvPicPr>
          <p:cNvPr id="2050" name="Picture 2" descr="http://1.bp.blogspot.com/_j6mB7TMmJJY/TK1npAatLqI/AAAAAAAAAd4/TscPInSeUoo/s1600/p1.png">
            <a:extLst>
              <a:ext uri="{FF2B5EF4-FFF2-40B4-BE49-F238E27FC236}">
                <a16:creationId xmlns:a16="http://schemas.microsoft.com/office/drawing/2014/main" id="{ECFC1026-DCE6-4393-9B66-6AA411DEB6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096" y="2104040"/>
            <a:ext cx="7290054" cy="434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3013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065CE-D372-4AA2-AE0A-99F4FC8B0B35}"/>
              </a:ext>
            </a:extLst>
          </p:cNvPr>
          <p:cNvSpPr>
            <a:spLocks noGrp="1"/>
          </p:cNvSpPr>
          <p:nvPr>
            <p:ph type="title"/>
          </p:nvPr>
        </p:nvSpPr>
        <p:spPr/>
        <p:txBody>
          <a:bodyPr/>
          <a:lstStyle/>
          <a:p>
            <a:r>
              <a:rPr lang="en-US" dirty="0"/>
              <a:t>HBase vs. HDFS</a:t>
            </a:r>
          </a:p>
        </p:txBody>
      </p:sp>
      <p:sp>
        <p:nvSpPr>
          <p:cNvPr id="3" name="Text Placeholder 2">
            <a:extLst>
              <a:ext uri="{FF2B5EF4-FFF2-40B4-BE49-F238E27FC236}">
                <a16:creationId xmlns:a16="http://schemas.microsoft.com/office/drawing/2014/main" id="{0D68B759-963B-49BD-8713-C809554F73C8}"/>
              </a:ext>
            </a:extLst>
          </p:cNvPr>
          <p:cNvSpPr>
            <a:spLocks noGrp="1"/>
          </p:cNvSpPr>
          <p:nvPr>
            <p:ph type="body" idx="1"/>
          </p:nvPr>
        </p:nvSpPr>
        <p:spPr/>
        <p:txBody>
          <a:bodyPr/>
          <a:lstStyle/>
          <a:p>
            <a:r>
              <a:rPr lang="en-US" dirty="0"/>
              <a:t>HDFS</a:t>
            </a:r>
          </a:p>
        </p:txBody>
      </p:sp>
      <p:sp>
        <p:nvSpPr>
          <p:cNvPr id="4" name="Text Placeholder 3">
            <a:extLst>
              <a:ext uri="{FF2B5EF4-FFF2-40B4-BE49-F238E27FC236}">
                <a16:creationId xmlns:a16="http://schemas.microsoft.com/office/drawing/2014/main" id="{310A877C-696C-425C-A372-4443B726AD4D}"/>
              </a:ext>
            </a:extLst>
          </p:cNvPr>
          <p:cNvSpPr>
            <a:spLocks noGrp="1"/>
          </p:cNvSpPr>
          <p:nvPr>
            <p:ph type="body" sz="quarter" idx="3"/>
          </p:nvPr>
        </p:nvSpPr>
        <p:spPr/>
        <p:txBody>
          <a:bodyPr/>
          <a:lstStyle/>
          <a:p>
            <a:r>
              <a:rPr lang="en-US" dirty="0"/>
              <a:t>HBase</a:t>
            </a:r>
          </a:p>
        </p:txBody>
      </p:sp>
      <p:sp>
        <p:nvSpPr>
          <p:cNvPr id="5" name="Footer Placeholder 4">
            <a:extLst>
              <a:ext uri="{FF2B5EF4-FFF2-40B4-BE49-F238E27FC236}">
                <a16:creationId xmlns:a16="http://schemas.microsoft.com/office/drawing/2014/main" id="{D61AE6CB-0127-464F-AEAB-E63CE1F3BE27}"/>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BCCA9151-5A1A-4F56-AA2C-7CAE4B9395E8}"/>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7" name="Content Placeholder 6">
            <a:extLst>
              <a:ext uri="{FF2B5EF4-FFF2-40B4-BE49-F238E27FC236}">
                <a16:creationId xmlns:a16="http://schemas.microsoft.com/office/drawing/2014/main" id="{994EE545-ED7B-4FEF-8A71-BCEB3EED8447}"/>
              </a:ext>
            </a:extLst>
          </p:cNvPr>
          <p:cNvSpPr>
            <a:spLocks noGrp="1"/>
          </p:cNvSpPr>
          <p:nvPr>
            <p:ph sz="half" idx="13"/>
          </p:nvPr>
        </p:nvSpPr>
        <p:spPr/>
        <p:txBody>
          <a:bodyPr/>
          <a:lstStyle/>
          <a:p>
            <a:r>
              <a:rPr lang="en-US" dirty="0"/>
              <a:t>Is suited for high-latency operations batch processing</a:t>
            </a:r>
          </a:p>
          <a:p>
            <a:r>
              <a:rPr lang="en-US" dirty="0"/>
              <a:t>Data are primarily accessed through MapReduce</a:t>
            </a:r>
          </a:p>
          <a:p>
            <a:r>
              <a:rPr lang="en-US" dirty="0"/>
              <a:t>Is designed for batch processing and hence doesn’t have a concept of random reads/writes</a:t>
            </a:r>
          </a:p>
        </p:txBody>
      </p:sp>
      <p:sp>
        <p:nvSpPr>
          <p:cNvPr id="8" name="Content Placeholder 7">
            <a:extLst>
              <a:ext uri="{FF2B5EF4-FFF2-40B4-BE49-F238E27FC236}">
                <a16:creationId xmlns:a16="http://schemas.microsoft.com/office/drawing/2014/main" id="{B97A8FA7-913B-4CD2-A503-EBDF5C13B63F}"/>
              </a:ext>
            </a:extLst>
          </p:cNvPr>
          <p:cNvSpPr>
            <a:spLocks noGrp="1"/>
          </p:cNvSpPr>
          <p:nvPr>
            <p:ph sz="half" idx="14"/>
          </p:nvPr>
        </p:nvSpPr>
        <p:spPr/>
        <p:txBody>
          <a:bodyPr/>
          <a:lstStyle/>
          <a:p>
            <a:r>
              <a:rPr lang="en-US" dirty="0"/>
              <a:t>Is built for low-latency operations</a:t>
            </a:r>
          </a:p>
          <a:p>
            <a:r>
              <a:rPr lang="en-US" dirty="0"/>
              <a:t>Provides access to single rows from billions of records, supporting random reads/writes</a:t>
            </a:r>
          </a:p>
          <a:p>
            <a:r>
              <a:rPr lang="en-US" dirty="0"/>
              <a:t>Data are accessed programmatically through shell commands, client APIs in Java, REST</a:t>
            </a:r>
          </a:p>
        </p:txBody>
      </p:sp>
    </p:spTree>
    <p:extLst>
      <p:ext uri="{BB962C8B-B14F-4D97-AF65-F5344CB8AC3E}">
        <p14:creationId xmlns:p14="http://schemas.microsoft.com/office/powerpoint/2010/main" val="3763981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D4C40F69-2210-4204-A8D3-5AFDE83BD133}"/>
              </a:ext>
            </a:extLst>
          </p:cNvPr>
          <p:cNvSpPr>
            <a:spLocks noGrp="1"/>
          </p:cNvSpPr>
          <p:nvPr>
            <p:ph type="title"/>
          </p:nvPr>
        </p:nvSpPr>
        <p:spPr>
          <a:xfrm>
            <a:off x="965199" y="977048"/>
            <a:ext cx="7213600" cy="2960980"/>
          </a:xfrm>
        </p:spPr>
        <p:txBody>
          <a:bodyPr vert="horz" lIns="91440" tIns="45720" rIns="91440" bIns="45720" rtlCol="0" anchor="b">
            <a:normAutofit/>
          </a:bodyPr>
          <a:lstStyle/>
          <a:p>
            <a:r>
              <a:rPr lang="en-US" sz="5200" cap="all" spc="200" dirty="0">
                <a:solidFill>
                  <a:srgbClr val="FFFFFF"/>
                </a:solidFill>
                <a:latin typeface="+mj-lt"/>
                <a:ea typeface="+mj-ea"/>
                <a:cs typeface="+mj-cs"/>
              </a:rPr>
              <a:t>HBase Use Cases and Architecture</a:t>
            </a:r>
          </a:p>
        </p:txBody>
      </p:sp>
      <p:cxnSp>
        <p:nvCxnSpPr>
          <p:cNvPr id="19" name="Straight Connector 18">
            <a:extLst>
              <a:ext uri="{FF2B5EF4-FFF2-40B4-BE49-F238E27FC236}">
                <a16:creationId xmlns:a16="http://schemas.microsoft.com/office/drawing/2014/main" id="{47F95953-8E19-4C01-997F-0E959B52B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6414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DD4E372D-866A-4144-8171-BCC93A6B1FCD}"/>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BF36CE4E-40F8-4F16-BC05-C2EAF0817D6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957786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7EA0764-382D-440E-98FD-C6A7EAC95650}"/>
              </a:ext>
            </a:extLst>
          </p:cNvPr>
          <p:cNvSpPr>
            <a:spLocks noGrp="1"/>
          </p:cNvSpPr>
          <p:nvPr>
            <p:ph type="title"/>
          </p:nvPr>
        </p:nvSpPr>
        <p:spPr/>
        <p:txBody>
          <a:bodyPr/>
          <a:lstStyle/>
          <a:p>
            <a:r>
              <a:rPr lang="en-US" dirty="0" err="1"/>
              <a:t>Hbase</a:t>
            </a:r>
            <a:r>
              <a:rPr lang="en-US" dirty="0"/>
              <a:t> Use Cases</a:t>
            </a:r>
          </a:p>
        </p:txBody>
      </p:sp>
      <p:sp>
        <p:nvSpPr>
          <p:cNvPr id="5" name="Footer Placeholder 4">
            <a:extLst>
              <a:ext uri="{FF2B5EF4-FFF2-40B4-BE49-F238E27FC236}">
                <a16:creationId xmlns:a16="http://schemas.microsoft.com/office/drawing/2014/main" id="{8C7C3CD4-73E2-43D1-8A71-DF69AA2A7DB1}"/>
              </a:ext>
            </a:extLst>
          </p:cNvPr>
          <p:cNvSpPr>
            <a:spLocks noGrp="1"/>
          </p:cNvSpPr>
          <p:nvPr>
            <p:ph type="ftr" sz="quarter" idx="11"/>
          </p:nvPr>
        </p:nvSpPr>
        <p:spPr/>
        <p:txBody>
          <a:bodyPr/>
          <a:lstStyle/>
          <a:p>
            <a:r>
              <a:rPr lang="en-US"/>
              <a:t>School of Information Studies | Syracuse University</a:t>
            </a:r>
            <a:endParaRPr lang="en-US" dirty="0"/>
          </a:p>
        </p:txBody>
      </p:sp>
      <p:sp>
        <p:nvSpPr>
          <p:cNvPr id="6" name="Slide Number Placeholder 5">
            <a:extLst>
              <a:ext uri="{FF2B5EF4-FFF2-40B4-BE49-F238E27FC236}">
                <a16:creationId xmlns:a16="http://schemas.microsoft.com/office/drawing/2014/main" id="{CBA49917-29CB-4C2A-A82B-6DA96DFD3DF9}"/>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
        <p:nvSpPr>
          <p:cNvPr id="10" name="Content Placeholder 9">
            <a:extLst>
              <a:ext uri="{FF2B5EF4-FFF2-40B4-BE49-F238E27FC236}">
                <a16:creationId xmlns:a16="http://schemas.microsoft.com/office/drawing/2014/main" id="{ACE7578A-E6E2-4111-9EED-971EAFEB9FF4}"/>
              </a:ext>
            </a:extLst>
          </p:cNvPr>
          <p:cNvSpPr>
            <a:spLocks noGrp="1"/>
          </p:cNvSpPr>
          <p:nvPr>
            <p:ph idx="1"/>
          </p:nvPr>
        </p:nvSpPr>
        <p:spPr/>
        <p:txBody>
          <a:bodyPr/>
          <a:lstStyle/>
          <a:p>
            <a:r>
              <a:rPr lang="en-US" sz="2400" dirty="0"/>
              <a:t>Application storage requires a variable schema</a:t>
            </a:r>
          </a:p>
          <a:p>
            <a:r>
              <a:rPr lang="en-US" sz="2400" dirty="0"/>
              <a:t>Example: you need to store columns that are determined at </a:t>
            </a:r>
            <a:br>
              <a:rPr lang="en-US" sz="2400" dirty="0"/>
            </a:br>
            <a:r>
              <a:rPr lang="en-US" sz="2400" dirty="0"/>
              <a:t>run-time</a:t>
            </a:r>
          </a:p>
          <a:p>
            <a:r>
              <a:rPr lang="en-US" sz="2400" dirty="0"/>
              <a:t>Data keyed on the same value</a:t>
            </a:r>
          </a:p>
          <a:p>
            <a:r>
              <a:rPr lang="en-US" sz="2400" dirty="0"/>
              <a:t>Example: messages like emails, texts, or blog comments</a:t>
            </a:r>
          </a:p>
          <a:p>
            <a:r>
              <a:rPr lang="en-US" sz="2400" dirty="0"/>
              <a:t>Wide data with many null values in columns</a:t>
            </a:r>
          </a:p>
          <a:p>
            <a:r>
              <a:rPr lang="en-US" sz="2400" dirty="0"/>
              <a:t>Example: tables with several columns, like survey data</a:t>
            </a:r>
          </a:p>
        </p:txBody>
      </p:sp>
    </p:spTree>
    <p:extLst>
      <p:ext uri="{BB962C8B-B14F-4D97-AF65-F5344CB8AC3E}">
        <p14:creationId xmlns:p14="http://schemas.microsoft.com/office/powerpoint/2010/main" val="31326924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59F83-E49D-4043-950D-9A0F981B5779}"/>
              </a:ext>
            </a:extLst>
          </p:cNvPr>
          <p:cNvSpPr>
            <a:spLocks noGrp="1"/>
          </p:cNvSpPr>
          <p:nvPr>
            <p:ph type="title"/>
          </p:nvPr>
        </p:nvSpPr>
        <p:spPr/>
        <p:txBody>
          <a:bodyPr/>
          <a:lstStyle/>
          <a:p>
            <a:r>
              <a:rPr lang="en-US"/>
              <a:t>Don’t Use HBase When…</a:t>
            </a:r>
            <a:endParaRPr lang="en-US" dirty="0"/>
          </a:p>
        </p:txBody>
      </p:sp>
      <p:sp>
        <p:nvSpPr>
          <p:cNvPr id="4" name="Footer Placeholder 3">
            <a:extLst>
              <a:ext uri="{FF2B5EF4-FFF2-40B4-BE49-F238E27FC236}">
                <a16:creationId xmlns:a16="http://schemas.microsoft.com/office/drawing/2014/main" id="{43C9363F-FC90-4CCF-AA65-30EAD7310B24}"/>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4111BBAD-DE80-43F2-A2E5-56FA14B8F158}"/>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3" name="Content Placeholder 2">
            <a:extLst>
              <a:ext uri="{FF2B5EF4-FFF2-40B4-BE49-F238E27FC236}">
                <a16:creationId xmlns:a16="http://schemas.microsoft.com/office/drawing/2014/main" id="{ACE61C85-E018-434B-8446-BECEB2CA5BC6}"/>
              </a:ext>
            </a:extLst>
          </p:cNvPr>
          <p:cNvSpPr>
            <a:spLocks noGrp="1"/>
          </p:cNvSpPr>
          <p:nvPr>
            <p:ph idx="1"/>
          </p:nvPr>
        </p:nvSpPr>
        <p:spPr/>
        <p:txBody>
          <a:bodyPr/>
          <a:lstStyle/>
          <a:p>
            <a:r>
              <a:rPr lang="en-US" sz="2800" dirty="0"/>
              <a:t>Your data aren’t big enough! Close to a billion rows…</a:t>
            </a:r>
          </a:p>
          <a:p>
            <a:r>
              <a:rPr lang="en-US" sz="2800" dirty="0"/>
              <a:t>Unless you are feeling the pain from your RDBMS, there’s no reason to abandon it for a system without:</a:t>
            </a:r>
          </a:p>
          <a:p>
            <a:pPr lvl="1"/>
            <a:r>
              <a:rPr lang="en-US" sz="2400" dirty="0"/>
              <a:t>Indexes</a:t>
            </a:r>
          </a:p>
          <a:p>
            <a:pPr lvl="1"/>
            <a:r>
              <a:rPr lang="en-US" sz="2400" dirty="0"/>
              <a:t>Type columns</a:t>
            </a:r>
          </a:p>
          <a:p>
            <a:pPr lvl="1"/>
            <a:r>
              <a:rPr lang="en-US" sz="2400" dirty="0"/>
              <a:t>Integrity constraints</a:t>
            </a:r>
          </a:p>
          <a:p>
            <a:pPr lvl="1"/>
            <a:r>
              <a:rPr lang="en-US" sz="2400" dirty="0"/>
              <a:t>A Query language!</a:t>
            </a:r>
          </a:p>
        </p:txBody>
      </p:sp>
    </p:spTree>
    <p:extLst>
      <p:ext uri="{BB962C8B-B14F-4D97-AF65-F5344CB8AC3E}">
        <p14:creationId xmlns:p14="http://schemas.microsoft.com/office/powerpoint/2010/main" val="570880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711389"/>
            <a:ext cx="4792916" cy="816677"/>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Impala Introduction</a:t>
            </a:r>
          </a:p>
        </p:txBody>
      </p:sp>
    </p:spTree>
    <p:extLst>
      <p:ext uri="{BB962C8B-B14F-4D97-AF65-F5344CB8AC3E}">
        <p14:creationId xmlns:p14="http://schemas.microsoft.com/office/powerpoint/2010/main" val="4050490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CCD7E-77FD-45E6-BCEF-7D1693AD1D41}"/>
              </a:ext>
            </a:extLst>
          </p:cNvPr>
          <p:cNvSpPr>
            <a:spLocks noGrp="1"/>
          </p:cNvSpPr>
          <p:nvPr>
            <p:ph type="title"/>
          </p:nvPr>
        </p:nvSpPr>
        <p:spPr/>
        <p:txBody>
          <a:bodyPr>
            <a:noAutofit/>
          </a:bodyPr>
          <a:lstStyle/>
          <a:p>
            <a:r>
              <a:rPr lang="en-US"/>
              <a:t>HBase Architecture</a:t>
            </a:r>
            <a:endParaRPr lang="en-US" dirty="0"/>
          </a:p>
        </p:txBody>
      </p:sp>
      <p:sp>
        <p:nvSpPr>
          <p:cNvPr id="4" name="Footer Placeholder 3">
            <a:extLst>
              <a:ext uri="{FF2B5EF4-FFF2-40B4-BE49-F238E27FC236}">
                <a16:creationId xmlns:a16="http://schemas.microsoft.com/office/drawing/2014/main" id="{80214ABF-B9CC-45E7-8141-A5D8E041D98C}"/>
              </a:ext>
            </a:extLst>
          </p:cNvPr>
          <p:cNvSpPr>
            <a:spLocks noGrp="1"/>
          </p:cNvSpPr>
          <p:nvPr>
            <p:ph type="ftr" sz="quarter" idx="11"/>
          </p:nvPr>
        </p:nvSpPr>
        <p:spPr/>
        <p:txBody>
          <a:bodyPr>
            <a:noAutofit/>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C4E0BEBC-0AFA-47B1-9B39-8B2DD8BA5EDD}"/>
              </a:ext>
            </a:extLst>
          </p:cNvPr>
          <p:cNvSpPr>
            <a:spLocks noGrp="1"/>
          </p:cNvSpPr>
          <p:nvPr>
            <p:ph type="sldNum" sz="quarter" idx="12"/>
          </p:nvPr>
        </p:nvSpPr>
        <p:spPr/>
        <p:txBody>
          <a:bodyPr>
            <a:noAutofit/>
          </a:bodyPr>
          <a:lstStyle/>
          <a:p>
            <a:fld id="{4FAB73BC-B049-4115-A692-8D63A059BFB8}" type="slidenum">
              <a:rPr lang="en-US" smtClean="0"/>
              <a:pPr/>
              <a:t>20</a:t>
            </a:fld>
            <a:endParaRPr lang="en-US" dirty="0"/>
          </a:p>
        </p:txBody>
      </p:sp>
      <p:sp>
        <p:nvSpPr>
          <p:cNvPr id="7" name="Content Placeholder 6">
            <a:extLst>
              <a:ext uri="{FF2B5EF4-FFF2-40B4-BE49-F238E27FC236}">
                <a16:creationId xmlns:a16="http://schemas.microsoft.com/office/drawing/2014/main" id="{54443809-2E2F-4A5E-91F2-E279EFF73BC3}"/>
              </a:ext>
            </a:extLst>
          </p:cNvPr>
          <p:cNvSpPr>
            <a:spLocks noGrp="1"/>
          </p:cNvSpPr>
          <p:nvPr>
            <p:ph idx="1"/>
          </p:nvPr>
        </p:nvSpPr>
        <p:spPr>
          <a:xfrm>
            <a:off x="768097" y="2286000"/>
            <a:ext cx="3683444" cy="4023360"/>
          </a:xfrm>
        </p:spPr>
        <p:txBody>
          <a:bodyPr>
            <a:noAutofit/>
          </a:bodyPr>
          <a:lstStyle/>
          <a:p>
            <a:r>
              <a:rPr lang="en-US" dirty="0" err="1"/>
              <a:t>HMaster</a:t>
            </a:r>
            <a:r>
              <a:rPr lang="en-US" dirty="0"/>
              <a:t> </a:t>
            </a:r>
          </a:p>
          <a:p>
            <a:pPr lvl="1"/>
            <a:r>
              <a:rPr lang="en-US" dirty="0"/>
              <a:t>Monitors the region servers</a:t>
            </a:r>
          </a:p>
          <a:p>
            <a:pPr lvl="1"/>
            <a:r>
              <a:rPr lang="en-US" dirty="0"/>
              <a:t>Controls load balancing and failover</a:t>
            </a:r>
          </a:p>
          <a:p>
            <a:pPr lvl="1"/>
            <a:r>
              <a:rPr lang="en-US" dirty="0"/>
              <a:t>Assigns regions to region servers</a:t>
            </a:r>
          </a:p>
          <a:p>
            <a:r>
              <a:rPr lang="en-US" dirty="0" err="1"/>
              <a:t>HRegionServer</a:t>
            </a:r>
            <a:endParaRPr lang="en-US" dirty="0"/>
          </a:p>
          <a:p>
            <a:pPr lvl="1"/>
            <a:r>
              <a:rPr lang="en-US" dirty="0"/>
              <a:t>Installed on Hadoop worker nodes</a:t>
            </a:r>
          </a:p>
          <a:p>
            <a:pPr lvl="1"/>
            <a:r>
              <a:rPr lang="en-US" dirty="0"/>
              <a:t>Consists of multiple regions, called </a:t>
            </a:r>
            <a:r>
              <a:rPr lang="en-US" dirty="0" err="1"/>
              <a:t>HRegions</a:t>
            </a:r>
            <a:endParaRPr lang="en-US" dirty="0"/>
          </a:p>
          <a:p>
            <a:pPr lvl="1"/>
            <a:r>
              <a:rPr lang="en-US" dirty="0"/>
              <a:t>Each </a:t>
            </a:r>
            <a:r>
              <a:rPr lang="en-US" dirty="0" err="1"/>
              <a:t>HRegion</a:t>
            </a:r>
            <a:r>
              <a:rPr lang="en-US" dirty="0"/>
              <a:t> consists of multiple </a:t>
            </a:r>
            <a:br>
              <a:rPr lang="en-US" dirty="0"/>
            </a:br>
            <a:r>
              <a:rPr lang="en-US" dirty="0"/>
              <a:t>data stores where the data are written</a:t>
            </a:r>
          </a:p>
        </p:txBody>
      </p:sp>
      <p:sp>
        <p:nvSpPr>
          <p:cNvPr id="8" name="Rectangle 7">
            <a:extLst>
              <a:ext uri="{FF2B5EF4-FFF2-40B4-BE49-F238E27FC236}">
                <a16:creationId xmlns:a16="http://schemas.microsoft.com/office/drawing/2014/main" id="{D737289B-B4AE-40C3-BE4A-7125ACD629D5}"/>
              </a:ext>
            </a:extLst>
          </p:cNvPr>
          <p:cNvSpPr/>
          <p:nvPr/>
        </p:nvSpPr>
        <p:spPr>
          <a:xfrm>
            <a:off x="5713286" y="2286000"/>
            <a:ext cx="1428750" cy="83439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HMaster</a:t>
            </a:r>
          </a:p>
        </p:txBody>
      </p:sp>
      <p:sp>
        <p:nvSpPr>
          <p:cNvPr id="9" name="Rectangle 8">
            <a:extLst>
              <a:ext uri="{FF2B5EF4-FFF2-40B4-BE49-F238E27FC236}">
                <a16:creationId xmlns:a16="http://schemas.microsoft.com/office/drawing/2014/main" id="{829D901E-B429-4F16-A858-E6857C35FF54}"/>
              </a:ext>
            </a:extLst>
          </p:cNvPr>
          <p:cNvSpPr/>
          <p:nvPr/>
        </p:nvSpPr>
        <p:spPr>
          <a:xfrm>
            <a:off x="4829270" y="3529584"/>
            <a:ext cx="1428750" cy="834390"/>
          </a:xfrm>
          <a:prstGeom prst="rect">
            <a:avLst/>
          </a:prstGeom>
          <a:solidFill>
            <a:srgbClr val="1CADE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HRegion</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Server1</a:t>
            </a:r>
          </a:p>
        </p:txBody>
      </p:sp>
      <p:sp>
        <p:nvSpPr>
          <p:cNvPr id="10" name="Rectangle 9">
            <a:extLst>
              <a:ext uri="{FF2B5EF4-FFF2-40B4-BE49-F238E27FC236}">
                <a16:creationId xmlns:a16="http://schemas.microsoft.com/office/drawing/2014/main" id="{60814FEC-F3A5-4744-A336-4E41AD21B28E}"/>
              </a:ext>
            </a:extLst>
          </p:cNvPr>
          <p:cNvSpPr/>
          <p:nvPr/>
        </p:nvSpPr>
        <p:spPr>
          <a:xfrm>
            <a:off x="6635750" y="3529584"/>
            <a:ext cx="1428750" cy="834390"/>
          </a:xfrm>
          <a:prstGeom prst="rect">
            <a:avLst/>
          </a:prstGeom>
          <a:solidFill>
            <a:srgbClr val="1CADE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HRegion</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Server2</a:t>
            </a:r>
          </a:p>
        </p:txBody>
      </p:sp>
      <p:sp>
        <p:nvSpPr>
          <p:cNvPr id="11" name="Rectangle 10">
            <a:extLst>
              <a:ext uri="{FF2B5EF4-FFF2-40B4-BE49-F238E27FC236}">
                <a16:creationId xmlns:a16="http://schemas.microsoft.com/office/drawing/2014/main" id="{119221E4-245A-4BAF-A6B2-89E234ACF30E}"/>
              </a:ext>
            </a:extLst>
          </p:cNvPr>
          <p:cNvSpPr/>
          <p:nvPr/>
        </p:nvSpPr>
        <p:spPr>
          <a:xfrm>
            <a:off x="6635750" y="4507992"/>
            <a:ext cx="1428750" cy="834390"/>
          </a:xfrm>
          <a:prstGeom prst="rect">
            <a:avLst/>
          </a:prstGeom>
          <a:solidFill>
            <a:srgbClr val="1CADE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HRegion</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Server4</a:t>
            </a:r>
          </a:p>
        </p:txBody>
      </p:sp>
      <p:sp>
        <p:nvSpPr>
          <p:cNvPr id="12" name="Rectangle 11">
            <a:extLst>
              <a:ext uri="{FF2B5EF4-FFF2-40B4-BE49-F238E27FC236}">
                <a16:creationId xmlns:a16="http://schemas.microsoft.com/office/drawing/2014/main" id="{EAFD9786-02AE-4D75-A933-538B898CEC0E}"/>
              </a:ext>
            </a:extLst>
          </p:cNvPr>
          <p:cNvSpPr/>
          <p:nvPr/>
        </p:nvSpPr>
        <p:spPr>
          <a:xfrm>
            <a:off x="4829270" y="4525318"/>
            <a:ext cx="1428750" cy="834390"/>
          </a:xfrm>
          <a:prstGeom prst="rect">
            <a:avLst/>
          </a:prstGeom>
          <a:solidFill>
            <a:srgbClr val="1CADE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HRegion</a:t>
            </a:r>
            <a:br>
              <a:rPr lang="en-US" dirty="0">
                <a:solidFill>
                  <a:schemeClr val="bg1"/>
                </a:solidFill>
                <a:latin typeface="Sherman Sans Book" pitchFamily="50" charset="0"/>
                <a:ea typeface="Sherman Sans Book" pitchFamily="50" charset="0"/>
              </a:rPr>
            </a:br>
            <a:r>
              <a:rPr lang="en-US" dirty="0">
                <a:solidFill>
                  <a:schemeClr val="bg1"/>
                </a:solidFill>
                <a:latin typeface="Sherman Sans Book" pitchFamily="50" charset="0"/>
                <a:ea typeface="Sherman Sans Book" pitchFamily="50" charset="0"/>
              </a:rPr>
              <a:t>Server3</a:t>
            </a:r>
          </a:p>
        </p:txBody>
      </p:sp>
      <p:cxnSp>
        <p:nvCxnSpPr>
          <p:cNvPr id="14" name="Straight Connector 13">
            <a:extLst>
              <a:ext uri="{FF2B5EF4-FFF2-40B4-BE49-F238E27FC236}">
                <a16:creationId xmlns:a16="http://schemas.microsoft.com/office/drawing/2014/main" id="{04567899-8E1C-4C1F-8073-BC6DF3A56636}"/>
              </a:ext>
            </a:extLst>
          </p:cNvPr>
          <p:cNvCxnSpPr>
            <a:cxnSpLocks/>
            <a:stCxn id="8" idx="2"/>
          </p:cNvCxnSpPr>
          <p:nvPr/>
        </p:nvCxnSpPr>
        <p:spPr>
          <a:xfrm>
            <a:off x="6427661" y="3120390"/>
            <a:ext cx="0" cy="1822123"/>
          </a:xfrm>
          <a:prstGeom prst="line">
            <a:avLst/>
          </a:prstGeom>
          <a:ln w="38100">
            <a:solidFill>
              <a:srgbClr val="595959"/>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FE2C8C3-77AD-4D7F-8BAD-AEA52F3C6F8D}"/>
              </a:ext>
            </a:extLst>
          </p:cNvPr>
          <p:cNvCxnSpPr>
            <a:cxnSpLocks/>
            <a:stCxn id="9" idx="3"/>
            <a:endCxn id="10" idx="1"/>
          </p:cNvCxnSpPr>
          <p:nvPr/>
        </p:nvCxnSpPr>
        <p:spPr>
          <a:xfrm>
            <a:off x="6258020" y="3946779"/>
            <a:ext cx="377730" cy="0"/>
          </a:xfrm>
          <a:prstGeom prst="line">
            <a:avLst/>
          </a:prstGeom>
          <a:ln w="38100">
            <a:solidFill>
              <a:srgbClr val="595959"/>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8DF513-00A0-4264-9A06-A2DA5B852AD4}"/>
              </a:ext>
            </a:extLst>
          </p:cNvPr>
          <p:cNvCxnSpPr>
            <a:cxnSpLocks/>
          </p:cNvCxnSpPr>
          <p:nvPr/>
        </p:nvCxnSpPr>
        <p:spPr>
          <a:xfrm>
            <a:off x="6258020" y="4942513"/>
            <a:ext cx="377730" cy="0"/>
          </a:xfrm>
          <a:prstGeom prst="line">
            <a:avLst/>
          </a:prstGeom>
          <a:ln w="38100">
            <a:solidFill>
              <a:srgbClr val="595959"/>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3131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D1153-8746-401C-A82A-38BC81280B65}"/>
              </a:ext>
            </a:extLst>
          </p:cNvPr>
          <p:cNvSpPr>
            <a:spLocks noGrp="1"/>
          </p:cNvSpPr>
          <p:nvPr>
            <p:ph type="title"/>
          </p:nvPr>
        </p:nvSpPr>
        <p:spPr/>
        <p:txBody>
          <a:bodyPr>
            <a:noAutofit/>
          </a:bodyPr>
          <a:lstStyle/>
          <a:p>
            <a:r>
              <a:rPr lang="en-US" dirty="0"/>
              <a:t>HBase Data Model Visualized</a:t>
            </a:r>
          </a:p>
        </p:txBody>
      </p:sp>
      <p:sp>
        <p:nvSpPr>
          <p:cNvPr id="4" name="Footer Placeholder 3">
            <a:extLst>
              <a:ext uri="{FF2B5EF4-FFF2-40B4-BE49-F238E27FC236}">
                <a16:creationId xmlns:a16="http://schemas.microsoft.com/office/drawing/2014/main" id="{AC58925A-D811-41E2-8E36-33B6B6BE3686}"/>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B3986BB-AFBE-4685-89FA-A43B749006DF}"/>
              </a:ext>
            </a:extLst>
          </p:cNvPr>
          <p:cNvSpPr>
            <a:spLocks noGrp="1"/>
          </p:cNvSpPr>
          <p:nvPr>
            <p:ph type="sldNum" sz="quarter" idx="12"/>
          </p:nvPr>
        </p:nvSpPr>
        <p:spPr/>
        <p:txBody>
          <a:bodyPr>
            <a:noAutofit/>
          </a:bodyPr>
          <a:lstStyle/>
          <a:p>
            <a:fld id="{4FAB73BC-B049-4115-A692-8D63A059BFB8}" type="slidenum">
              <a:rPr lang="en-US" smtClean="0"/>
              <a:pPr/>
              <a:t>21</a:t>
            </a:fld>
            <a:endParaRPr lang="en-US" dirty="0"/>
          </a:p>
        </p:txBody>
      </p:sp>
      <p:grpSp>
        <p:nvGrpSpPr>
          <p:cNvPr id="10" name="Group 9">
            <a:extLst>
              <a:ext uri="{FF2B5EF4-FFF2-40B4-BE49-F238E27FC236}">
                <a16:creationId xmlns:a16="http://schemas.microsoft.com/office/drawing/2014/main" id="{EBDCCD78-E9A7-44D5-91D8-929FBC71CA1B}"/>
              </a:ext>
            </a:extLst>
          </p:cNvPr>
          <p:cNvGrpSpPr/>
          <p:nvPr/>
        </p:nvGrpSpPr>
        <p:grpSpPr>
          <a:xfrm>
            <a:off x="900113" y="1977389"/>
            <a:ext cx="7127875" cy="4103370"/>
            <a:chOff x="900113" y="1977389"/>
            <a:chExt cx="7127875" cy="4103370"/>
          </a:xfrm>
        </p:grpSpPr>
        <p:sp>
          <p:nvSpPr>
            <p:cNvPr id="8" name="Rectangle 7">
              <a:extLst>
                <a:ext uri="{FF2B5EF4-FFF2-40B4-BE49-F238E27FC236}">
                  <a16:creationId xmlns:a16="http://schemas.microsoft.com/office/drawing/2014/main" id="{DB2C3630-43DB-4EF7-91F4-6B2BAD9F9723}"/>
                </a:ext>
              </a:extLst>
            </p:cNvPr>
            <p:cNvSpPr/>
            <p:nvPr/>
          </p:nvSpPr>
          <p:spPr>
            <a:xfrm>
              <a:off x="900113" y="2439054"/>
              <a:ext cx="7127875" cy="3641705"/>
            </a:xfrm>
            <a:prstGeom prst="rec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5C6692A9-4268-4220-BC41-947E89620DD8}"/>
                </a:ext>
              </a:extLst>
            </p:cNvPr>
            <p:cNvSpPr txBox="1"/>
            <p:nvPr/>
          </p:nvSpPr>
          <p:spPr>
            <a:xfrm>
              <a:off x="3455225" y="1977389"/>
              <a:ext cx="1942904"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HRegionServer</a:t>
              </a:r>
            </a:p>
          </p:txBody>
        </p:sp>
      </p:grpSp>
      <p:grpSp>
        <p:nvGrpSpPr>
          <p:cNvPr id="15" name="Group 14">
            <a:extLst>
              <a:ext uri="{FF2B5EF4-FFF2-40B4-BE49-F238E27FC236}">
                <a16:creationId xmlns:a16="http://schemas.microsoft.com/office/drawing/2014/main" id="{C19D170A-C801-4926-AD45-E19586BFEBE4}"/>
              </a:ext>
            </a:extLst>
          </p:cNvPr>
          <p:cNvGrpSpPr/>
          <p:nvPr/>
        </p:nvGrpSpPr>
        <p:grpSpPr>
          <a:xfrm>
            <a:off x="1196788" y="2533991"/>
            <a:ext cx="5805896" cy="3366229"/>
            <a:chOff x="1196788" y="2533991"/>
            <a:chExt cx="5805896" cy="3366229"/>
          </a:xfrm>
        </p:grpSpPr>
        <p:sp>
          <p:nvSpPr>
            <p:cNvPr id="11" name="Rectangle: Rounded Corners 10">
              <a:extLst>
                <a:ext uri="{FF2B5EF4-FFF2-40B4-BE49-F238E27FC236}">
                  <a16:creationId xmlns:a16="http://schemas.microsoft.com/office/drawing/2014/main" id="{F405424E-7B5F-443D-8216-2DCABF44241B}"/>
                </a:ext>
              </a:extLst>
            </p:cNvPr>
            <p:cNvSpPr/>
            <p:nvPr/>
          </p:nvSpPr>
          <p:spPr>
            <a:xfrm>
              <a:off x="1196788" y="2959796"/>
              <a:ext cx="5501096" cy="26356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lumMod val="65000"/>
                    <a:lumOff val="35000"/>
                  </a:schemeClr>
                </a:solidFill>
              </a:endParaRPr>
            </a:p>
          </p:txBody>
        </p:sp>
        <p:sp>
          <p:nvSpPr>
            <p:cNvPr id="12" name="Rectangle: Rounded Corners 11">
              <a:extLst>
                <a:ext uri="{FF2B5EF4-FFF2-40B4-BE49-F238E27FC236}">
                  <a16:creationId xmlns:a16="http://schemas.microsoft.com/office/drawing/2014/main" id="{FF2A71E3-60ED-416F-ACEA-B5DB3C65D9F7}"/>
                </a:ext>
              </a:extLst>
            </p:cNvPr>
            <p:cNvSpPr/>
            <p:nvPr/>
          </p:nvSpPr>
          <p:spPr>
            <a:xfrm>
              <a:off x="1349188" y="3112196"/>
              <a:ext cx="5501096" cy="2635624"/>
            </a:xfrm>
            <a:prstGeom prst="roundRect">
              <a:avLst/>
            </a:prstGeom>
            <a:solidFill>
              <a:srgbClr val="1792C3"/>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endParaRPr lang="en-US" dirty="0">
                <a:solidFill>
                  <a:schemeClr val="tx1">
                    <a:lumMod val="65000"/>
                    <a:lumOff val="35000"/>
                  </a:schemeClr>
                </a:solidFill>
              </a:endParaRPr>
            </a:p>
          </p:txBody>
        </p:sp>
        <p:sp>
          <p:nvSpPr>
            <p:cNvPr id="13" name="Rectangle: Rounded Corners 12">
              <a:extLst>
                <a:ext uri="{FF2B5EF4-FFF2-40B4-BE49-F238E27FC236}">
                  <a16:creationId xmlns:a16="http://schemas.microsoft.com/office/drawing/2014/main" id="{30A2BA9A-70A4-4523-AA9D-0271C2B3DEAB}"/>
                </a:ext>
              </a:extLst>
            </p:cNvPr>
            <p:cNvSpPr/>
            <p:nvPr/>
          </p:nvSpPr>
          <p:spPr>
            <a:xfrm>
              <a:off x="1501588" y="3264596"/>
              <a:ext cx="5501096" cy="2635624"/>
            </a:xfrm>
            <a:prstGeom prst="roundRect">
              <a:avLst/>
            </a:prstGeom>
            <a:solidFill>
              <a:srgbClr val="75CCEF"/>
            </a:solidFill>
            <a:ln w="28575">
              <a:no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14" name="Rectangle 13">
              <a:extLst>
                <a:ext uri="{FF2B5EF4-FFF2-40B4-BE49-F238E27FC236}">
                  <a16:creationId xmlns:a16="http://schemas.microsoft.com/office/drawing/2014/main" id="{2E4383FF-09F3-4D53-B321-9D8AD742391B}"/>
                </a:ext>
              </a:extLst>
            </p:cNvPr>
            <p:cNvSpPr/>
            <p:nvPr/>
          </p:nvSpPr>
          <p:spPr>
            <a:xfrm>
              <a:off x="3455225" y="2533991"/>
              <a:ext cx="1211742" cy="430887"/>
            </a:xfrm>
            <a:prstGeom prst="rect">
              <a:avLst/>
            </a:prstGeom>
          </p:spPr>
          <p:txBody>
            <a:bodyPr wrap="none">
              <a:noAutofit/>
            </a:bodyPr>
            <a:lstStyle/>
            <a:p>
              <a:r>
                <a:rPr lang="en-US" sz="2200" dirty="0">
                  <a:solidFill>
                    <a:schemeClr val="tx1">
                      <a:lumMod val="65000"/>
                      <a:lumOff val="35000"/>
                    </a:schemeClr>
                  </a:solidFill>
                  <a:latin typeface="Sherman Sans Book" pitchFamily="50" charset="0"/>
                  <a:ea typeface="Sherman Sans Book" pitchFamily="50" charset="0"/>
                </a:rPr>
                <a:t>HRegions</a:t>
              </a:r>
            </a:p>
          </p:txBody>
        </p:sp>
      </p:grpSp>
      <p:grpSp>
        <p:nvGrpSpPr>
          <p:cNvPr id="21" name="Group 20">
            <a:extLst>
              <a:ext uri="{FF2B5EF4-FFF2-40B4-BE49-F238E27FC236}">
                <a16:creationId xmlns:a16="http://schemas.microsoft.com/office/drawing/2014/main" id="{D600D011-F8EF-4AB0-A6B4-DA42E65B63FF}"/>
              </a:ext>
            </a:extLst>
          </p:cNvPr>
          <p:cNvGrpSpPr/>
          <p:nvPr/>
        </p:nvGrpSpPr>
        <p:grpSpPr>
          <a:xfrm>
            <a:off x="2061886" y="3429000"/>
            <a:ext cx="4380499" cy="2282959"/>
            <a:chOff x="2084293" y="3429000"/>
            <a:chExt cx="4380499" cy="2282959"/>
          </a:xfrm>
        </p:grpSpPr>
        <p:sp>
          <p:nvSpPr>
            <p:cNvPr id="16" name="Rectangle 15">
              <a:extLst>
                <a:ext uri="{FF2B5EF4-FFF2-40B4-BE49-F238E27FC236}">
                  <a16:creationId xmlns:a16="http://schemas.microsoft.com/office/drawing/2014/main" id="{2C5AEE86-C998-43C5-BCCC-31941390A232}"/>
                </a:ext>
              </a:extLst>
            </p:cNvPr>
            <p:cNvSpPr/>
            <p:nvPr/>
          </p:nvSpPr>
          <p:spPr>
            <a:xfrm>
              <a:off x="2084293" y="3831226"/>
              <a:ext cx="3043507" cy="1880733"/>
            </a:xfrm>
            <a:prstGeom prst="rect">
              <a:avLst/>
            </a:prstGeom>
            <a:ln w="38100">
              <a:solidFill>
                <a:schemeClr val="accent1"/>
              </a:solidFill>
              <a:prstDash val="dash"/>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18" name="Rectangle 17">
              <a:extLst>
                <a:ext uri="{FF2B5EF4-FFF2-40B4-BE49-F238E27FC236}">
                  <a16:creationId xmlns:a16="http://schemas.microsoft.com/office/drawing/2014/main" id="{F8593976-433B-41FF-9EAF-D92F50E9755C}"/>
                </a:ext>
              </a:extLst>
            </p:cNvPr>
            <p:cNvSpPr/>
            <p:nvPr/>
          </p:nvSpPr>
          <p:spPr>
            <a:xfrm>
              <a:off x="5280201" y="3804956"/>
              <a:ext cx="1184591" cy="1880733"/>
            </a:xfrm>
            <a:prstGeom prst="rect">
              <a:avLst/>
            </a:prstGeom>
            <a:ln w="38100">
              <a:solidFill>
                <a:schemeClr val="accent1"/>
              </a:solidFill>
              <a:prstDash val="dash"/>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19" name="Rectangle 18">
              <a:extLst>
                <a:ext uri="{FF2B5EF4-FFF2-40B4-BE49-F238E27FC236}">
                  <a16:creationId xmlns:a16="http://schemas.microsoft.com/office/drawing/2014/main" id="{9C9174EA-1CAD-4B5B-8E70-F480C80EE75A}"/>
                </a:ext>
              </a:extLst>
            </p:cNvPr>
            <p:cNvSpPr/>
            <p:nvPr/>
          </p:nvSpPr>
          <p:spPr>
            <a:xfrm>
              <a:off x="3620566" y="3429000"/>
              <a:ext cx="958339" cy="430887"/>
            </a:xfrm>
            <a:prstGeom prst="rect">
              <a:avLst/>
            </a:prstGeom>
          </p:spPr>
          <p:txBody>
            <a:bodyPr wrap="square">
              <a:noAutofit/>
            </a:bodyPr>
            <a:lstStyle/>
            <a:p>
              <a:r>
                <a:rPr lang="en-US" sz="2200" i="1" dirty="0">
                  <a:solidFill>
                    <a:schemeClr val="tx1">
                      <a:lumMod val="65000"/>
                      <a:lumOff val="35000"/>
                    </a:schemeClr>
                  </a:solidFill>
                  <a:latin typeface="Sherman Sans Book" pitchFamily="50" charset="0"/>
                  <a:ea typeface="Sherman Sans Book" pitchFamily="50" charset="0"/>
                </a:rPr>
                <a:t>Tables</a:t>
              </a:r>
            </a:p>
          </p:txBody>
        </p:sp>
      </p:grpSp>
      <p:grpSp>
        <p:nvGrpSpPr>
          <p:cNvPr id="29" name="Group 28">
            <a:extLst>
              <a:ext uri="{FF2B5EF4-FFF2-40B4-BE49-F238E27FC236}">
                <a16:creationId xmlns:a16="http://schemas.microsoft.com/office/drawing/2014/main" id="{0854D74D-B34A-491C-B5F9-950BABF8A430}"/>
              </a:ext>
            </a:extLst>
          </p:cNvPr>
          <p:cNvGrpSpPr/>
          <p:nvPr/>
        </p:nvGrpSpPr>
        <p:grpSpPr>
          <a:xfrm>
            <a:off x="2207213" y="3877498"/>
            <a:ext cx="2795082" cy="1717921"/>
            <a:chOff x="2207213" y="3877498"/>
            <a:chExt cx="2795082" cy="1717921"/>
          </a:xfrm>
        </p:grpSpPr>
        <p:sp>
          <p:nvSpPr>
            <p:cNvPr id="26" name="Rectangle: Rounded Corners 25">
              <a:extLst>
                <a:ext uri="{FF2B5EF4-FFF2-40B4-BE49-F238E27FC236}">
                  <a16:creationId xmlns:a16="http://schemas.microsoft.com/office/drawing/2014/main" id="{D1E3CDB0-CDA6-47BD-B93F-025A8BD4F141}"/>
                </a:ext>
              </a:extLst>
            </p:cNvPr>
            <p:cNvSpPr/>
            <p:nvPr/>
          </p:nvSpPr>
          <p:spPr>
            <a:xfrm>
              <a:off x="2207213" y="4211508"/>
              <a:ext cx="902823" cy="1383911"/>
            </a:xfrm>
            <a:prstGeom prst="roundRect">
              <a:avLst/>
            </a:prstGeom>
            <a:solidFill>
              <a:srgbClr val="BFBFBF"/>
            </a:solidFill>
            <a:ln w="28575">
              <a:no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27" name="Rectangle: Rounded Corners 26">
              <a:extLst>
                <a:ext uri="{FF2B5EF4-FFF2-40B4-BE49-F238E27FC236}">
                  <a16:creationId xmlns:a16="http://schemas.microsoft.com/office/drawing/2014/main" id="{B411FB25-5AD6-4F0C-951B-B4F3DA9D8774}"/>
                </a:ext>
              </a:extLst>
            </p:cNvPr>
            <p:cNvSpPr/>
            <p:nvPr/>
          </p:nvSpPr>
          <p:spPr>
            <a:xfrm>
              <a:off x="3689840" y="4211508"/>
              <a:ext cx="1312455" cy="1383911"/>
            </a:xfrm>
            <a:prstGeom prst="roundRect">
              <a:avLst/>
            </a:prstGeom>
            <a:solidFill>
              <a:srgbClr val="BFBFBF"/>
            </a:solidFill>
            <a:ln w="28575">
              <a:noFill/>
            </a:ln>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28" name="Rectangle 27">
              <a:extLst>
                <a:ext uri="{FF2B5EF4-FFF2-40B4-BE49-F238E27FC236}">
                  <a16:creationId xmlns:a16="http://schemas.microsoft.com/office/drawing/2014/main" id="{0B0B7F99-5C2B-4893-B35E-9B37A0594D0D}"/>
                </a:ext>
              </a:extLst>
            </p:cNvPr>
            <p:cNvSpPr/>
            <p:nvPr/>
          </p:nvSpPr>
          <p:spPr>
            <a:xfrm>
              <a:off x="3066942" y="3877498"/>
              <a:ext cx="795411" cy="400110"/>
            </a:xfrm>
            <a:prstGeom prst="rect">
              <a:avLst/>
            </a:prstGeom>
          </p:spPr>
          <p:txBody>
            <a:bodyPr wrap="none">
              <a:noAutofit/>
            </a:bodyPr>
            <a:lstStyle/>
            <a:p>
              <a:r>
                <a:rPr lang="en-US" sz="2000" dirty="0">
                  <a:solidFill>
                    <a:schemeClr val="tx1">
                      <a:lumMod val="65000"/>
                      <a:lumOff val="35000"/>
                    </a:schemeClr>
                  </a:solidFill>
                  <a:latin typeface="Sherman Sans Book" pitchFamily="50" charset="0"/>
                  <a:ea typeface="Sherman Sans Book" pitchFamily="50" charset="0"/>
                </a:rPr>
                <a:t>HFiles</a:t>
              </a:r>
            </a:p>
          </p:txBody>
        </p:sp>
      </p:grpSp>
      <p:sp>
        <p:nvSpPr>
          <p:cNvPr id="22" name="Rectangle 21">
            <a:extLst>
              <a:ext uri="{FF2B5EF4-FFF2-40B4-BE49-F238E27FC236}">
                <a16:creationId xmlns:a16="http://schemas.microsoft.com/office/drawing/2014/main" id="{0DDAD592-5EC3-43BC-B47A-B296A282195C}"/>
              </a:ext>
            </a:extLst>
          </p:cNvPr>
          <p:cNvSpPr/>
          <p:nvPr/>
        </p:nvSpPr>
        <p:spPr>
          <a:xfrm>
            <a:off x="3796891" y="4426072"/>
            <a:ext cx="1116106" cy="1042945"/>
          </a:xfrm>
          <a:prstGeom prst="rect">
            <a:avLst/>
          </a:prstGeom>
          <a:noFill/>
          <a:ln w="38100">
            <a:solidFill>
              <a:srgbClr val="595959"/>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ct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F4EDF93E-3A92-48F2-9508-E93C7239B70F}"/>
              </a:ext>
            </a:extLst>
          </p:cNvPr>
          <p:cNvSpPr/>
          <p:nvPr/>
        </p:nvSpPr>
        <p:spPr>
          <a:xfrm>
            <a:off x="2417597" y="4426072"/>
            <a:ext cx="485725" cy="1042945"/>
          </a:xfrm>
          <a:prstGeom prst="rect">
            <a:avLst/>
          </a:prstGeom>
          <a:noFill/>
          <a:ln w="38100">
            <a:solidFill>
              <a:srgbClr val="595959"/>
            </a:solidFill>
            <a:prstDash val="sysDash"/>
          </a:ln>
        </p:spPr>
        <p:style>
          <a:lnRef idx="2">
            <a:schemeClr val="accent6">
              <a:shade val="50000"/>
            </a:schemeClr>
          </a:lnRef>
          <a:fillRef idx="1">
            <a:schemeClr val="accent6"/>
          </a:fillRef>
          <a:effectRef idx="0">
            <a:schemeClr val="accent6"/>
          </a:effectRef>
          <a:fontRef idx="minor">
            <a:schemeClr val="lt1"/>
          </a:fontRef>
        </p:style>
        <p:txBody>
          <a:bodyPr rtlCol="0" anchor="ctr">
            <a:noAutofit/>
          </a:bodyPr>
          <a:lstStyle/>
          <a:p>
            <a:pPr algn="ct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3D9B7152-DA1C-4586-BFF1-ECBC6C20A3D9}"/>
              </a:ext>
            </a:extLst>
          </p:cNvPr>
          <p:cNvSpPr/>
          <p:nvPr/>
        </p:nvSpPr>
        <p:spPr>
          <a:xfrm>
            <a:off x="3031434" y="4611618"/>
            <a:ext cx="748923" cy="523220"/>
          </a:xfrm>
          <a:prstGeom prst="rect">
            <a:avLst/>
          </a:prstGeom>
        </p:spPr>
        <p:txBody>
          <a:bodyPr wrap="none">
            <a:noAutofit/>
          </a:bodyPr>
          <a:lstStyle/>
          <a:p>
            <a:r>
              <a:rPr lang="en-US" sz="1400" dirty="0">
                <a:solidFill>
                  <a:schemeClr val="tx1">
                    <a:lumMod val="65000"/>
                    <a:lumOff val="35000"/>
                  </a:schemeClr>
                </a:solidFill>
                <a:latin typeface="Sherman Sans Book" pitchFamily="50" charset="0"/>
                <a:ea typeface="Sherman Sans Book" pitchFamily="50" charset="0"/>
              </a:rPr>
              <a:t>Column</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families</a:t>
            </a:r>
          </a:p>
        </p:txBody>
      </p:sp>
      <p:grpSp>
        <p:nvGrpSpPr>
          <p:cNvPr id="32" name="Group 31">
            <a:extLst>
              <a:ext uri="{FF2B5EF4-FFF2-40B4-BE49-F238E27FC236}">
                <a16:creationId xmlns:a16="http://schemas.microsoft.com/office/drawing/2014/main" id="{EAAA17DE-682C-4F68-B8DB-1E7BAFD3E7E4}"/>
              </a:ext>
            </a:extLst>
          </p:cNvPr>
          <p:cNvGrpSpPr/>
          <p:nvPr/>
        </p:nvGrpSpPr>
        <p:grpSpPr>
          <a:xfrm>
            <a:off x="4252136" y="4524600"/>
            <a:ext cx="3391320" cy="545829"/>
            <a:chOff x="4252136" y="4524600"/>
            <a:chExt cx="3391320" cy="545829"/>
          </a:xfrm>
        </p:grpSpPr>
        <p:sp>
          <p:nvSpPr>
            <p:cNvPr id="30" name="Rectangle 29">
              <a:extLst>
                <a:ext uri="{FF2B5EF4-FFF2-40B4-BE49-F238E27FC236}">
                  <a16:creationId xmlns:a16="http://schemas.microsoft.com/office/drawing/2014/main" id="{87C06E55-6219-4232-A357-C8F492CA6AAE}"/>
                </a:ext>
              </a:extLst>
            </p:cNvPr>
            <p:cNvSpPr/>
            <p:nvPr/>
          </p:nvSpPr>
          <p:spPr>
            <a:xfrm>
              <a:off x="4252136" y="4771592"/>
              <a:ext cx="315834" cy="298837"/>
            </a:xfrm>
            <a:prstGeom prst="rect">
              <a:avLst/>
            </a:prstGeom>
            <a:ln w="38100">
              <a:prstDash val="sysDot"/>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31" name="Speech Bubble: Rectangle 30">
              <a:extLst>
                <a:ext uri="{FF2B5EF4-FFF2-40B4-BE49-F238E27FC236}">
                  <a16:creationId xmlns:a16="http://schemas.microsoft.com/office/drawing/2014/main" id="{8880E013-3E42-4118-8CA1-E879AE85CE63}"/>
                </a:ext>
              </a:extLst>
            </p:cNvPr>
            <p:cNvSpPr/>
            <p:nvPr/>
          </p:nvSpPr>
          <p:spPr>
            <a:xfrm>
              <a:off x="6688651" y="4524600"/>
              <a:ext cx="954805" cy="493984"/>
            </a:xfrm>
            <a:prstGeom prst="wedgeRectCallout">
              <a:avLst>
                <a:gd name="adj1" fmla="val -282788"/>
                <a:gd name="adj2" fmla="val 33751"/>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Cell</a:t>
              </a:r>
            </a:p>
          </p:txBody>
        </p:sp>
      </p:grpSp>
    </p:spTree>
    <p:extLst>
      <p:ext uri="{BB962C8B-B14F-4D97-AF65-F5344CB8AC3E}">
        <p14:creationId xmlns:p14="http://schemas.microsoft.com/office/powerpoint/2010/main" val="32058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E5ED4-3FF1-4DF6-851B-254ED1EB9D0C}"/>
              </a:ext>
            </a:extLst>
          </p:cNvPr>
          <p:cNvSpPr>
            <a:spLocks noGrp="1"/>
          </p:cNvSpPr>
          <p:nvPr>
            <p:ph type="title"/>
          </p:nvPr>
        </p:nvSpPr>
        <p:spPr/>
        <p:txBody>
          <a:bodyPr>
            <a:noAutofit/>
          </a:bodyPr>
          <a:lstStyle/>
          <a:p>
            <a:r>
              <a:rPr lang="en-US" dirty="0"/>
              <a:t>HBase Logical Data Model</a:t>
            </a:r>
          </a:p>
        </p:txBody>
      </p:sp>
      <p:sp>
        <p:nvSpPr>
          <p:cNvPr id="3" name="Content Placeholder 2">
            <a:extLst>
              <a:ext uri="{FF2B5EF4-FFF2-40B4-BE49-F238E27FC236}">
                <a16:creationId xmlns:a16="http://schemas.microsoft.com/office/drawing/2014/main" id="{681F6C15-BC8C-4B57-89FE-DF7C2804EEE1}"/>
              </a:ext>
            </a:extLst>
          </p:cNvPr>
          <p:cNvSpPr>
            <a:spLocks noGrp="1"/>
          </p:cNvSpPr>
          <p:nvPr>
            <p:ph idx="4294967295"/>
          </p:nvPr>
        </p:nvSpPr>
        <p:spPr>
          <a:xfrm>
            <a:off x="768096" y="2286000"/>
            <a:ext cx="7290055" cy="4023360"/>
          </a:xfrm>
        </p:spPr>
        <p:txBody>
          <a:bodyPr>
            <a:noAutofit/>
          </a:bodyPr>
          <a:lstStyle/>
          <a:p>
            <a:r>
              <a:rPr lang="en-US" b="1" dirty="0"/>
              <a:t>Table:</a:t>
            </a:r>
            <a:r>
              <a:rPr lang="en-US" dirty="0"/>
              <a:t> collection of rows and columns</a:t>
            </a:r>
          </a:p>
          <a:p>
            <a:r>
              <a:rPr lang="en-US" b="1" dirty="0" err="1"/>
              <a:t>RowKey</a:t>
            </a:r>
            <a:r>
              <a:rPr lang="en-US" b="1" dirty="0"/>
              <a:t>: </a:t>
            </a:r>
            <a:r>
              <a:rPr lang="en-US" dirty="0"/>
              <a:t>access to columns by row key</a:t>
            </a:r>
          </a:p>
          <a:p>
            <a:r>
              <a:rPr lang="en-US" b="1" dirty="0"/>
              <a:t>Column Family: </a:t>
            </a:r>
            <a:r>
              <a:rPr lang="en-US" dirty="0"/>
              <a:t>a collection of columns physically stored together</a:t>
            </a:r>
          </a:p>
          <a:p>
            <a:r>
              <a:rPr lang="en-US" b="1" dirty="0"/>
              <a:t>Cell: </a:t>
            </a:r>
            <a:r>
              <a:rPr lang="en-US" dirty="0"/>
              <a:t>the most atomic unit in HBase—a cell, row, column family, and column; every cell has a timestamp and value</a:t>
            </a:r>
          </a:p>
          <a:p>
            <a:endParaRPr lang="en-US" sz="2000" dirty="0"/>
          </a:p>
          <a:p>
            <a:endParaRPr lang="en-US" sz="2000" dirty="0"/>
          </a:p>
          <a:p>
            <a:r>
              <a:rPr lang="en-US" dirty="0">
                <a:latin typeface="Consolas" panose="020B0609020204030204" pitchFamily="49" charset="0"/>
              </a:rPr>
              <a:t>&gt;&gt; get </a:t>
            </a:r>
            <a:r>
              <a:rPr lang="en-US" b="1" dirty="0">
                <a:latin typeface="Consolas" panose="020B0609020204030204" pitchFamily="49" charset="0"/>
              </a:rPr>
              <a:t>'customers', 1, 'address:street'</a:t>
            </a:r>
          </a:p>
          <a:p>
            <a:r>
              <a:rPr lang="en-US" dirty="0">
                <a:latin typeface="Consolas" panose="020B0609020204030204" pitchFamily="49" charset="0"/>
              </a:rPr>
              <a:t>timestamp=1533254769041, value=314 Hinds Hall</a:t>
            </a:r>
          </a:p>
        </p:txBody>
      </p:sp>
      <p:sp>
        <p:nvSpPr>
          <p:cNvPr id="4" name="Footer Placeholder 3">
            <a:extLst>
              <a:ext uri="{FF2B5EF4-FFF2-40B4-BE49-F238E27FC236}">
                <a16:creationId xmlns:a16="http://schemas.microsoft.com/office/drawing/2014/main" id="{2FC753A1-B77E-4C0D-B8FE-639F719E8DB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30F8D4B-4BE4-4A3E-9235-A6A44A10B41B}"/>
              </a:ext>
            </a:extLst>
          </p:cNvPr>
          <p:cNvSpPr>
            <a:spLocks noGrp="1"/>
          </p:cNvSpPr>
          <p:nvPr>
            <p:ph type="sldNum" sz="quarter" idx="12"/>
          </p:nvPr>
        </p:nvSpPr>
        <p:spPr/>
        <p:txBody>
          <a:bodyPr>
            <a:noAutofit/>
          </a:bodyPr>
          <a:lstStyle/>
          <a:p>
            <a:fld id="{4FAB73BC-B049-4115-A692-8D63A059BFB8}" type="slidenum">
              <a:rPr lang="en-US" smtClean="0"/>
              <a:pPr/>
              <a:t>22</a:t>
            </a:fld>
            <a:endParaRPr lang="en-US" dirty="0"/>
          </a:p>
        </p:txBody>
      </p:sp>
      <p:sp>
        <p:nvSpPr>
          <p:cNvPr id="6" name="Speech Bubble: Rectangle 5">
            <a:extLst>
              <a:ext uri="{FF2B5EF4-FFF2-40B4-BE49-F238E27FC236}">
                <a16:creationId xmlns:a16="http://schemas.microsoft.com/office/drawing/2014/main" id="{251E35DE-7120-4648-BEFA-B1263D4BB691}"/>
              </a:ext>
            </a:extLst>
          </p:cNvPr>
          <p:cNvSpPr/>
          <p:nvPr/>
        </p:nvSpPr>
        <p:spPr>
          <a:xfrm>
            <a:off x="911037" y="4498902"/>
            <a:ext cx="1613647" cy="458494"/>
          </a:xfrm>
          <a:prstGeom prst="wedgeRectCallout">
            <a:avLst>
              <a:gd name="adj1" fmla="val 44680"/>
              <a:gd name="adj2" fmla="val 122785"/>
            </a:avLst>
          </a:prstGeom>
          <a:solidFill>
            <a:srgbClr val="1792C3"/>
          </a:solidFill>
          <a:ln>
            <a:no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Table</a:t>
            </a:r>
          </a:p>
        </p:txBody>
      </p:sp>
      <p:sp>
        <p:nvSpPr>
          <p:cNvPr id="7" name="Speech Bubble: Rectangle 6">
            <a:extLst>
              <a:ext uri="{FF2B5EF4-FFF2-40B4-BE49-F238E27FC236}">
                <a16:creationId xmlns:a16="http://schemas.microsoft.com/office/drawing/2014/main" id="{8461DC7C-6079-4BF5-B09F-267F3A2F0A7B}"/>
              </a:ext>
            </a:extLst>
          </p:cNvPr>
          <p:cNvSpPr/>
          <p:nvPr/>
        </p:nvSpPr>
        <p:spPr>
          <a:xfrm>
            <a:off x="2783542" y="4498902"/>
            <a:ext cx="1613647" cy="458494"/>
          </a:xfrm>
          <a:prstGeom prst="wedgeRectCallout">
            <a:avLst>
              <a:gd name="adj1" fmla="val 33377"/>
              <a:gd name="adj2" fmla="val 114362"/>
            </a:avLst>
          </a:prstGeom>
          <a:solidFill>
            <a:srgbClr val="1792C3"/>
          </a:solidFill>
          <a:ln>
            <a:no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RowKey</a:t>
            </a:r>
          </a:p>
        </p:txBody>
      </p:sp>
      <p:sp>
        <p:nvSpPr>
          <p:cNvPr id="8" name="Speech Bubble: Rectangle 7">
            <a:extLst>
              <a:ext uri="{FF2B5EF4-FFF2-40B4-BE49-F238E27FC236}">
                <a16:creationId xmlns:a16="http://schemas.microsoft.com/office/drawing/2014/main" id="{0D1B6889-D2F4-4DEA-A3FF-83ED0E831A34}"/>
              </a:ext>
            </a:extLst>
          </p:cNvPr>
          <p:cNvSpPr/>
          <p:nvPr/>
        </p:nvSpPr>
        <p:spPr>
          <a:xfrm>
            <a:off x="6411217" y="4498902"/>
            <a:ext cx="1613647" cy="458494"/>
          </a:xfrm>
          <a:prstGeom prst="wedgeRectCallout">
            <a:avLst>
              <a:gd name="adj1" fmla="val -49743"/>
              <a:gd name="adj2" fmla="val 121731"/>
            </a:avLst>
          </a:prstGeom>
          <a:solidFill>
            <a:srgbClr val="1792C3"/>
          </a:solidFill>
          <a:ln>
            <a:no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Column</a:t>
            </a:r>
          </a:p>
        </p:txBody>
      </p:sp>
      <p:sp>
        <p:nvSpPr>
          <p:cNvPr id="9" name="Speech Bubble: Rectangle 8">
            <a:extLst>
              <a:ext uri="{FF2B5EF4-FFF2-40B4-BE49-F238E27FC236}">
                <a16:creationId xmlns:a16="http://schemas.microsoft.com/office/drawing/2014/main" id="{BCE65F7B-FAB5-4D68-B562-F09A1C74B30A}"/>
              </a:ext>
            </a:extLst>
          </p:cNvPr>
          <p:cNvSpPr/>
          <p:nvPr/>
        </p:nvSpPr>
        <p:spPr>
          <a:xfrm>
            <a:off x="4538714" y="4498902"/>
            <a:ext cx="1756198" cy="458494"/>
          </a:xfrm>
          <a:prstGeom prst="wedgeRectCallout">
            <a:avLst>
              <a:gd name="adj1" fmla="val -19431"/>
              <a:gd name="adj2" fmla="val 112556"/>
            </a:avLst>
          </a:prstGeom>
          <a:solidFill>
            <a:srgbClr val="1792C3"/>
          </a:solidFill>
          <a:ln>
            <a:no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Column Family</a:t>
            </a:r>
          </a:p>
        </p:txBody>
      </p:sp>
    </p:spTree>
    <p:extLst>
      <p:ext uri="{BB962C8B-B14F-4D97-AF65-F5344CB8AC3E}">
        <p14:creationId xmlns:p14="http://schemas.microsoft.com/office/powerpoint/2010/main" val="1668206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C75BF6D-7574-47D5-9D6B-B7FF4E1BD3D4}"/>
              </a:ext>
            </a:extLst>
          </p:cNvPr>
          <p:cNvSpPr>
            <a:spLocks noGrp="1"/>
          </p:cNvSpPr>
          <p:nvPr>
            <p:ph type="title"/>
          </p:nvPr>
        </p:nvSpPr>
        <p:spPr>
          <a:xfrm>
            <a:off x="3274017" y="806365"/>
            <a:ext cx="5265560" cy="5229630"/>
          </a:xfrm>
        </p:spPr>
        <p:txBody>
          <a:bodyPr vert="horz" lIns="91440" tIns="45720" rIns="91440" bIns="45720" rtlCol="0" anchor="ctr">
            <a:normAutofit/>
          </a:bodyPr>
          <a:lstStyle/>
          <a:p>
            <a:r>
              <a:rPr lang="en-US" sz="5700" cap="all" spc="200" dirty="0">
                <a:solidFill>
                  <a:schemeClr val="tx1">
                    <a:lumMod val="95000"/>
                    <a:lumOff val="5000"/>
                  </a:schemeClr>
                </a:solidFill>
                <a:latin typeface="+mj-lt"/>
                <a:ea typeface="+mj-ea"/>
                <a:cs typeface="+mj-cs"/>
              </a:rPr>
              <a:t>HBase Table Commands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7E532BC9-036E-4446-958E-D05F314EDCFA}"/>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12D57922-2E02-4B2D-A0D3-5D16697C616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248773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9D92-8B3B-43EB-81A8-52C8D9380946}"/>
              </a:ext>
            </a:extLst>
          </p:cNvPr>
          <p:cNvSpPr>
            <a:spLocks noGrp="1"/>
          </p:cNvSpPr>
          <p:nvPr>
            <p:ph type="title"/>
          </p:nvPr>
        </p:nvSpPr>
        <p:spPr/>
        <p:txBody>
          <a:bodyPr/>
          <a:lstStyle/>
          <a:p>
            <a:r>
              <a:rPr lang="en-US"/>
              <a:t>HBase Shell</a:t>
            </a:r>
            <a:endParaRPr lang="en-US" dirty="0"/>
          </a:p>
        </p:txBody>
      </p:sp>
      <p:sp>
        <p:nvSpPr>
          <p:cNvPr id="4" name="Footer Placeholder 3">
            <a:extLst>
              <a:ext uri="{FF2B5EF4-FFF2-40B4-BE49-F238E27FC236}">
                <a16:creationId xmlns:a16="http://schemas.microsoft.com/office/drawing/2014/main" id="{DBC23087-43DB-4C17-9E48-065E040FD13B}"/>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013C0F2-C01E-4F74-A1EC-419FDFFC7016}"/>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
        <p:nvSpPr>
          <p:cNvPr id="3" name="Content Placeholder 2">
            <a:extLst>
              <a:ext uri="{FF2B5EF4-FFF2-40B4-BE49-F238E27FC236}">
                <a16:creationId xmlns:a16="http://schemas.microsoft.com/office/drawing/2014/main" id="{520D7494-1BA6-4509-94EC-B78D56CD1F71}"/>
              </a:ext>
            </a:extLst>
          </p:cNvPr>
          <p:cNvSpPr>
            <a:spLocks noGrp="1"/>
          </p:cNvSpPr>
          <p:nvPr>
            <p:ph idx="1"/>
          </p:nvPr>
        </p:nvSpPr>
        <p:spPr/>
        <p:txBody>
          <a:bodyPr/>
          <a:lstStyle/>
          <a:p>
            <a:r>
              <a:rPr lang="en-US"/>
              <a:t>$ hbase shell</a:t>
            </a:r>
          </a:p>
          <a:p>
            <a:r>
              <a:rPr lang="en-US"/>
              <a:t>To access the HBase shell </a:t>
            </a:r>
          </a:p>
          <a:p>
            <a:r>
              <a:rPr lang="en-US"/>
              <a:t>It’s not the common way to access HBase; most use cases for HBase are by applications—not by users</a:t>
            </a:r>
            <a:endParaRPr lang="en-US" dirty="0"/>
          </a:p>
        </p:txBody>
      </p:sp>
    </p:spTree>
    <p:extLst>
      <p:ext uri="{BB962C8B-B14F-4D97-AF65-F5344CB8AC3E}">
        <p14:creationId xmlns:p14="http://schemas.microsoft.com/office/powerpoint/2010/main" val="1415017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B0B16-F457-45D9-A609-ED6B00D528DC}"/>
              </a:ext>
            </a:extLst>
          </p:cNvPr>
          <p:cNvSpPr>
            <a:spLocks noGrp="1"/>
          </p:cNvSpPr>
          <p:nvPr>
            <p:ph type="title"/>
          </p:nvPr>
        </p:nvSpPr>
        <p:spPr/>
        <p:txBody>
          <a:bodyPr/>
          <a:lstStyle/>
          <a:p>
            <a:r>
              <a:rPr lang="en-US"/>
              <a:t>Table Commands</a:t>
            </a:r>
            <a:endParaRPr lang="en-US" dirty="0"/>
          </a:p>
        </p:txBody>
      </p:sp>
      <p:sp>
        <p:nvSpPr>
          <p:cNvPr id="4" name="Footer Placeholder 3">
            <a:extLst>
              <a:ext uri="{FF2B5EF4-FFF2-40B4-BE49-F238E27FC236}">
                <a16:creationId xmlns:a16="http://schemas.microsoft.com/office/drawing/2014/main" id="{C8D8A354-D0F9-485D-9642-7668E147454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F2314F20-1860-43A2-8289-114C0592C04C}"/>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
        <p:nvSpPr>
          <p:cNvPr id="3" name="Content Placeholder 2">
            <a:extLst>
              <a:ext uri="{FF2B5EF4-FFF2-40B4-BE49-F238E27FC236}">
                <a16:creationId xmlns:a16="http://schemas.microsoft.com/office/drawing/2014/main" id="{5C127D8A-FB4D-4AC9-B60D-D1F44226403C}"/>
              </a:ext>
            </a:extLst>
          </p:cNvPr>
          <p:cNvSpPr>
            <a:spLocks noGrp="1"/>
          </p:cNvSpPr>
          <p:nvPr>
            <p:ph idx="1"/>
          </p:nvPr>
        </p:nvSpPr>
        <p:spPr/>
        <p:txBody>
          <a:bodyPr/>
          <a:lstStyle/>
          <a:p>
            <a:r>
              <a:rPr lang="en-US"/>
              <a:t>List—show tables</a:t>
            </a:r>
          </a:p>
          <a:p>
            <a:r>
              <a:rPr lang="en-US"/>
              <a:t>Create—create a table</a:t>
            </a:r>
          </a:p>
          <a:p>
            <a:r>
              <a:rPr lang="en-US"/>
              <a:t>Alter—add a column family to a table</a:t>
            </a:r>
          </a:p>
          <a:p>
            <a:r>
              <a:rPr lang="en-US"/>
              <a:t>Disable—disable a table</a:t>
            </a:r>
          </a:p>
          <a:p>
            <a:r>
              <a:rPr lang="en-US"/>
              <a:t>Drop—drop a table</a:t>
            </a:r>
          </a:p>
          <a:p>
            <a:r>
              <a:rPr lang="en-US"/>
              <a:t>Get_table—get a table reference</a:t>
            </a:r>
            <a:endParaRPr lang="en-US" dirty="0"/>
          </a:p>
        </p:txBody>
      </p:sp>
    </p:spTree>
    <p:extLst>
      <p:ext uri="{BB962C8B-B14F-4D97-AF65-F5344CB8AC3E}">
        <p14:creationId xmlns:p14="http://schemas.microsoft.com/office/powerpoint/2010/main" val="18718480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D81F1-7D29-44FD-B645-06505E69A5CB}"/>
              </a:ext>
            </a:extLst>
          </p:cNvPr>
          <p:cNvSpPr>
            <a:spLocks noGrp="1"/>
          </p:cNvSpPr>
          <p:nvPr>
            <p:ph type="title"/>
          </p:nvPr>
        </p:nvSpPr>
        <p:spPr/>
        <p:txBody>
          <a:bodyPr/>
          <a:lstStyle/>
          <a:p>
            <a:r>
              <a:rPr lang="en-US"/>
              <a:t>Commands or Table Reference</a:t>
            </a:r>
            <a:endParaRPr lang="en-US" dirty="0"/>
          </a:p>
        </p:txBody>
      </p:sp>
      <p:sp>
        <p:nvSpPr>
          <p:cNvPr id="3" name="Content Placeholder 2">
            <a:extLst>
              <a:ext uri="{FF2B5EF4-FFF2-40B4-BE49-F238E27FC236}">
                <a16:creationId xmlns:a16="http://schemas.microsoft.com/office/drawing/2014/main" id="{71887F63-D64D-46ED-8F2E-9081CD0A2DC4}"/>
              </a:ext>
            </a:extLst>
          </p:cNvPr>
          <p:cNvSpPr>
            <a:spLocks noGrp="1"/>
          </p:cNvSpPr>
          <p:nvPr>
            <p:ph idx="4294967295"/>
          </p:nvPr>
        </p:nvSpPr>
        <p:spPr>
          <a:xfrm>
            <a:off x="768096" y="2286000"/>
            <a:ext cx="7290055" cy="4023360"/>
          </a:xfrm>
        </p:spPr>
        <p:txBody>
          <a:bodyPr/>
          <a:lstStyle/>
          <a:p>
            <a:pPr>
              <a:spcAft>
                <a:spcPts val="0"/>
              </a:spcAft>
            </a:pPr>
            <a:r>
              <a:rPr lang="en-US" dirty="0"/>
              <a:t>Commands can be issued with table name or using a reference.</a:t>
            </a:r>
          </a:p>
          <a:p>
            <a:pPr marL="90000" indent="0">
              <a:spcAft>
                <a:spcPts val="0"/>
              </a:spcAft>
              <a:buNone/>
            </a:pPr>
            <a:r>
              <a:rPr lang="en-US" dirty="0">
                <a:latin typeface="Consolas" panose="020B0609020204030204" pitchFamily="49" charset="0"/>
              </a:rPr>
              <a:t>&gt; create '</a:t>
            </a:r>
            <a:r>
              <a:rPr lang="en-US" dirty="0" err="1">
                <a:latin typeface="Consolas" panose="020B0609020204030204" pitchFamily="49" charset="0"/>
              </a:rPr>
              <a:t>demotable</a:t>
            </a:r>
            <a:r>
              <a:rPr lang="en-US" dirty="0">
                <a:latin typeface="Consolas" panose="020B0609020204030204" pitchFamily="49" charset="0"/>
              </a:rPr>
              <a:t>', '</a:t>
            </a:r>
            <a:r>
              <a:rPr lang="en-US" dirty="0" err="1">
                <a:latin typeface="Consolas" panose="020B0609020204030204" pitchFamily="49" charset="0"/>
              </a:rPr>
              <a:t>myfamily</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&gt; disable '</a:t>
            </a:r>
            <a:r>
              <a:rPr lang="en-US" dirty="0" err="1">
                <a:latin typeface="Consolas" panose="020B0609020204030204" pitchFamily="49" charset="0"/>
              </a:rPr>
              <a:t>demotable</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&gt; drop '</a:t>
            </a:r>
            <a:r>
              <a:rPr lang="en-US" dirty="0" err="1">
                <a:latin typeface="Consolas" panose="020B0609020204030204" pitchFamily="49" charset="0"/>
              </a:rPr>
              <a:t>demotable</a:t>
            </a:r>
            <a:r>
              <a:rPr lang="en-US" dirty="0">
                <a:latin typeface="Consolas" panose="020B0609020204030204" pitchFamily="49" charset="0"/>
              </a:rPr>
              <a:t>'</a:t>
            </a:r>
          </a:p>
          <a:p>
            <a:pPr>
              <a:spcAft>
                <a:spcPts val="0"/>
              </a:spcAft>
            </a:pPr>
            <a:r>
              <a:rPr lang="en-US" dirty="0"/>
              <a:t>With table references:</a:t>
            </a:r>
          </a:p>
          <a:p>
            <a:pPr marL="90000" indent="0">
              <a:spcAft>
                <a:spcPts val="0"/>
              </a:spcAft>
              <a:buNone/>
            </a:pPr>
            <a:r>
              <a:rPr lang="en-US" dirty="0">
                <a:latin typeface="Consolas" panose="020B0609020204030204" pitchFamily="49" charset="0"/>
              </a:rPr>
              <a:t>&gt; d = create '</a:t>
            </a:r>
            <a:r>
              <a:rPr lang="en-US" dirty="0" err="1">
                <a:latin typeface="Consolas" panose="020B0609020204030204" pitchFamily="49" charset="0"/>
              </a:rPr>
              <a:t>demotable</a:t>
            </a:r>
            <a:r>
              <a:rPr lang="en-US" dirty="0">
                <a:latin typeface="Consolas" panose="020B0609020204030204" pitchFamily="49" charset="0"/>
              </a:rPr>
              <a:t>', '</a:t>
            </a:r>
            <a:r>
              <a:rPr lang="en-US" dirty="0" err="1">
                <a:latin typeface="Consolas" panose="020B0609020204030204" pitchFamily="49" charset="0"/>
              </a:rPr>
              <a:t>myfamily</a:t>
            </a:r>
            <a:r>
              <a:rPr lang="en-US" dirty="0">
                <a:latin typeface="Consolas" panose="020B0609020204030204" pitchFamily="49" charset="0"/>
              </a:rPr>
              <a:t>'</a:t>
            </a:r>
            <a:br>
              <a:rPr lang="en-US" dirty="0">
                <a:latin typeface="Consolas" panose="020B0609020204030204" pitchFamily="49" charset="0"/>
              </a:rPr>
            </a:br>
            <a:r>
              <a:rPr lang="en-US" dirty="0">
                <a:latin typeface="Consolas" panose="020B0609020204030204" pitchFamily="49" charset="0"/>
              </a:rPr>
              <a:t>&gt; </a:t>
            </a:r>
            <a:r>
              <a:rPr lang="en-US" dirty="0" err="1">
                <a:latin typeface="Consolas" panose="020B0609020204030204" pitchFamily="49" charset="0"/>
              </a:rPr>
              <a:t>d.disable</a:t>
            </a:r>
            <a:br>
              <a:rPr lang="en-US" dirty="0">
                <a:latin typeface="Consolas" panose="020B0609020204030204" pitchFamily="49" charset="0"/>
              </a:rPr>
            </a:br>
            <a:r>
              <a:rPr lang="en-US" dirty="0">
                <a:latin typeface="Consolas" panose="020B0609020204030204" pitchFamily="49" charset="0"/>
              </a:rPr>
              <a:t>&gt; </a:t>
            </a:r>
            <a:r>
              <a:rPr lang="en-US" dirty="0" err="1">
                <a:latin typeface="Consolas" panose="020B0609020204030204" pitchFamily="49" charset="0"/>
              </a:rPr>
              <a:t>d.drop</a:t>
            </a:r>
            <a:endParaRPr lang="en-US" dirty="0">
              <a:latin typeface="Consolas" panose="020B0609020204030204" pitchFamily="49" charset="0"/>
            </a:endParaRPr>
          </a:p>
        </p:txBody>
      </p:sp>
      <p:sp>
        <p:nvSpPr>
          <p:cNvPr id="4" name="Footer Placeholder 3">
            <a:extLst>
              <a:ext uri="{FF2B5EF4-FFF2-40B4-BE49-F238E27FC236}">
                <a16:creationId xmlns:a16="http://schemas.microsoft.com/office/drawing/2014/main" id="{F3B89820-72C2-478D-9436-7F8496557CFD}"/>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26A719EE-90DF-459F-8DA6-6AD836808FFA}"/>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3214269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3FA75-F540-40E3-8803-676C2E995043}"/>
              </a:ext>
            </a:extLst>
          </p:cNvPr>
          <p:cNvSpPr>
            <a:spLocks noGrp="1"/>
          </p:cNvSpPr>
          <p:nvPr>
            <p:ph type="title"/>
          </p:nvPr>
        </p:nvSpPr>
        <p:spPr/>
        <p:txBody>
          <a:bodyPr/>
          <a:lstStyle/>
          <a:p>
            <a:r>
              <a:rPr lang="en-US" dirty="0"/>
              <a:t>Demo: HBase Shell &amp; Table Commands</a:t>
            </a:r>
          </a:p>
        </p:txBody>
      </p:sp>
      <p:sp>
        <p:nvSpPr>
          <p:cNvPr id="4" name="Footer Placeholder 3">
            <a:extLst>
              <a:ext uri="{FF2B5EF4-FFF2-40B4-BE49-F238E27FC236}">
                <a16:creationId xmlns:a16="http://schemas.microsoft.com/office/drawing/2014/main" id="{7A5E09CB-2B0B-4939-BE31-91EAD88B2ABD}"/>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3A685FA-AD79-4B9C-913C-5C7EE3BE9A68}"/>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
        <p:nvSpPr>
          <p:cNvPr id="3" name="Content Placeholder 2">
            <a:extLst>
              <a:ext uri="{FF2B5EF4-FFF2-40B4-BE49-F238E27FC236}">
                <a16:creationId xmlns:a16="http://schemas.microsoft.com/office/drawing/2014/main" id="{95F86D62-1824-4085-8AA9-2D54C5F32389}"/>
              </a:ext>
            </a:extLst>
          </p:cNvPr>
          <p:cNvSpPr>
            <a:spLocks noGrp="1"/>
          </p:cNvSpPr>
          <p:nvPr>
            <p:ph idx="1"/>
          </p:nvPr>
        </p:nvSpPr>
        <p:spPr/>
        <p:txBody>
          <a:bodyPr/>
          <a:lstStyle/>
          <a:p>
            <a:r>
              <a:rPr lang="en-US"/>
              <a:t>Status command</a:t>
            </a:r>
          </a:p>
          <a:p>
            <a:r>
              <a:rPr lang="en-US"/>
              <a:t>Whoami</a:t>
            </a:r>
          </a:p>
          <a:p>
            <a:r>
              <a:rPr lang="en-US"/>
              <a:t>Version</a:t>
            </a:r>
          </a:p>
          <a:p>
            <a:r>
              <a:rPr lang="en-US"/>
              <a:t>Table commands</a:t>
            </a:r>
          </a:p>
          <a:p>
            <a:r>
              <a:rPr lang="en-US"/>
              <a:t>Table references</a:t>
            </a:r>
            <a:endParaRPr lang="en-US" dirty="0"/>
          </a:p>
        </p:txBody>
      </p:sp>
    </p:spTree>
    <p:extLst>
      <p:ext uri="{BB962C8B-B14F-4D97-AF65-F5344CB8AC3E}">
        <p14:creationId xmlns:p14="http://schemas.microsoft.com/office/powerpoint/2010/main" val="3731012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35411-1B2E-446B-AF02-C234B779A0BE}"/>
              </a:ext>
            </a:extLst>
          </p:cNvPr>
          <p:cNvSpPr>
            <a:spLocks noGrp="1"/>
          </p:cNvSpPr>
          <p:nvPr>
            <p:ph type="title"/>
          </p:nvPr>
        </p:nvSpPr>
        <p:spPr>
          <a:xfrm>
            <a:off x="3274017" y="806365"/>
            <a:ext cx="5265560" cy="5229630"/>
          </a:xfrm>
        </p:spPr>
        <p:txBody>
          <a:bodyPr vert="horz" lIns="91440" tIns="45720" rIns="91440" bIns="45720" rtlCol="0" anchor="ctr">
            <a:normAutofit/>
          </a:bodyPr>
          <a:lstStyle/>
          <a:p>
            <a:r>
              <a:rPr lang="en-US" sz="5700" cap="all" spc="200">
                <a:solidFill>
                  <a:schemeClr val="tx1">
                    <a:lumMod val="95000"/>
                    <a:lumOff val="5000"/>
                  </a:schemeClr>
                </a:solidFill>
                <a:latin typeface="+mj-lt"/>
                <a:ea typeface="+mj-ea"/>
                <a:cs typeface="+mj-cs"/>
              </a:rPr>
              <a:t>Demo: HBase reading and writing data</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E97A7E70-C6FA-4A92-86CE-56BDB2C021FC}"/>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8A02169E-18B3-43AA-844C-0FFBFD6AA5D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8127533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BBD1-EB47-48B7-9EC3-F42025CE36E8}"/>
              </a:ext>
            </a:extLst>
          </p:cNvPr>
          <p:cNvSpPr>
            <a:spLocks noGrp="1"/>
          </p:cNvSpPr>
          <p:nvPr>
            <p:ph type="title"/>
          </p:nvPr>
        </p:nvSpPr>
        <p:spPr/>
        <p:txBody>
          <a:bodyPr/>
          <a:lstStyle/>
          <a:p>
            <a:r>
              <a:rPr lang="en-US"/>
              <a:t>HBase Cell Commands</a:t>
            </a:r>
            <a:endParaRPr lang="en-US" dirty="0"/>
          </a:p>
        </p:txBody>
      </p:sp>
      <p:sp>
        <p:nvSpPr>
          <p:cNvPr id="4" name="Footer Placeholder 3">
            <a:extLst>
              <a:ext uri="{FF2B5EF4-FFF2-40B4-BE49-F238E27FC236}">
                <a16:creationId xmlns:a16="http://schemas.microsoft.com/office/drawing/2014/main" id="{8744602F-B4AC-4EC5-A021-409FB56B7985}"/>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630C77F-453E-47BD-B6D5-25533CC97BBC}"/>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
        <p:nvSpPr>
          <p:cNvPr id="3" name="Content Placeholder 2">
            <a:extLst>
              <a:ext uri="{FF2B5EF4-FFF2-40B4-BE49-F238E27FC236}">
                <a16:creationId xmlns:a16="http://schemas.microsoft.com/office/drawing/2014/main" id="{A5565F79-1D47-4811-9AF0-81CE8C6C3B1D}"/>
              </a:ext>
            </a:extLst>
          </p:cNvPr>
          <p:cNvSpPr>
            <a:spLocks noGrp="1"/>
          </p:cNvSpPr>
          <p:nvPr>
            <p:ph idx="1"/>
          </p:nvPr>
        </p:nvSpPr>
        <p:spPr/>
        <p:txBody>
          <a:bodyPr/>
          <a:lstStyle/>
          <a:p>
            <a:r>
              <a:rPr lang="en-US"/>
              <a:t>Put—write to a cell</a:t>
            </a:r>
          </a:p>
          <a:p>
            <a:r>
              <a:rPr lang="en-US"/>
              <a:t>Get—read from a cell</a:t>
            </a:r>
          </a:p>
          <a:p>
            <a:r>
              <a:rPr lang="en-US"/>
              <a:t>Delete—delete a cell </a:t>
            </a:r>
          </a:p>
          <a:p>
            <a:r>
              <a:rPr lang="en-US"/>
              <a:t>Scan—omit the contents of a table</a:t>
            </a:r>
            <a:endParaRPr lang="en-US" dirty="0"/>
          </a:p>
        </p:txBody>
      </p:sp>
    </p:spTree>
    <p:extLst>
      <p:ext uri="{BB962C8B-B14F-4D97-AF65-F5344CB8AC3E}">
        <p14:creationId xmlns:p14="http://schemas.microsoft.com/office/powerpoint/2010/main" val="43285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052E-35EC-418C-AD08-7ECAF1422C9A}"/>
              </a:ext>
            </a:extLst>
          </p:cNvPr>
          <p:cNvSpPr>
            <a:spLocks noGrp="1"/>
          </p:cNvSpPr>
          <p:nvPr>
            <p:ph type="title"/>
          </p:nvPr>
        </p:nvSpPr>
        <p:spPr/>
        <p:txBody>
          <a:bodyPr/>
          <a:lstStyle/>
          <a:p>
            <a:r>
              <a:rPr lang="en-US" dirty="0"/>
              <a:t>What Is Impala?</a:t>
            </a:r>
          </a:p>
        </p:txBody>
      </p:sp>
      <p:sp>
        <p:nvSpPr>
          <p:cNvPr id="5" name="Content Placeholder 4">
            <a:extLst>
              <a:ext uri="{FF2B5EF4-FFF2-40B4-BE49-F238E27FC236}">
                <a16:creationId xmlns:a16="http://schemas.microsoft.com/office/drawing/2014/main" id="{595EEC16-B722-4057-B360-40B983170CB2}"/>
              </a:ext>
            </a:extLst>
          </p:cNvPr>
          <p:cNvSpPr>
            <a:spLocks noGrp="1"/>
          </p:cNvSpPr>
          <p:nvPr>
            <p:ph idx="4294967295"/>
          </p:nvPr>
        </p:nvSpPr>
        <p:spPr>
          <a:xfrm>
            <a:off x="768096" y="2286000"/>
            <a:ext cx="7290053" cy="4023360"/>
          </a:xfrm>
        </p:spPr>
        <p:txBody>
          <a:bodyPr/>
          <a:lstStyle/>
          <a:p>
            <a:pPr>
              <a:spcAft>
                <a:spcPts val="0"/>
              </a:spcAft>
            </a:pPr>
            <a:r>
              <a:rPr lang="en-US" dirty="0"/>
              <a:t>Impala is an interactive SQL-like query engine for Hadoop</a:t>
            </a:r>
          </a:p>
          <a:p>
            <a:pPr>
              <a:spcAft>
                <a:spcPts val="0"/>
              </a:spcAft>
            </a:pPr>
            <a:r>
              <a:rPr lang="en-US" dirty="0"/>
              <a:t>Query data are loaded into memory on each worker node to improve processing—MPP architecture</a:t>
            </a:r>
          </a:p>
          <a:p>
            <a:pPr>
              <a:spcAft>
                <a:spcPts val="0"/>
              </a:spcAft>
            </a:pPr>
            <a:r>
              <a:rPr lang="en-US" dirty="0"/>
              <a:t>Requires a lot of RAM on each worker node to work effectively</a:t>
            </a:r>
          </a:p>
          <a:p>
            <a:pPr>
              <a:spcAft>
                <a:spcPts val="0"/>
              </a:spcAft>
            </a:pPr>
            <a:r>
              <a:rPr lang="en-US" dirty="0"/>
              <a:t>Impala is an open source created by Cloudera</a:t>
            </a:r>
          </a:p>
          <a:p>
            <a:pPr>
              <a:spcAft>
                <a:spcPts val="0"/>
              </a:spcAft>
            </a:pPr>
            <a:r>
              <a:rPr lang="en-US" dirty="0"/>
              <a:t>Hortonworks has the Stinger initiative—add on to Hive</a:t>
            </a:r>
          </a:p>
          <a:p>
            <a:pPr>
              <a:spcAft>
                <a:spcPts val="0"/>
              </a:spcAft>
            </a:pPr>
            <a:r>
              <a:rPr lang="en-US" dirty="0"/>
              <a:t>Top-level open source project in 2017</a:t>
            </a:r>
          </a:p>
        </p:txBody>
      </p:sp>
      <p:sp>
        <p:nvSpPr>
          <p:cNvPr id="3" name="Footer Placeholder 2">
            <a:extLst>
              <a:ext uri="{FF2B5EF4-FFF2-40B4-BE49-F238E27FC236}">
                <a16:creationId xmlns:a16="http://schemas.microsoft.com/office/drawing/2014/main" id="{AAC89E90-D506-4347-9A5D-C9679EC36F8A}"/>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D268617-46C9-4301-8910-0F01A10B2BE5}"/>
              </a:ext>
            </a:extLst>
          </p:cNvPr>
          <p:cNvSpPr>
            <a:spLocks noGrp="1"/>
          </p:cNvSpPr>
          <p:nvPr>
            <p:ph type="sldNum" sz="quarter" idx="12"/>
          </p:nvPr>
        </p:nvSpPr>
        <p:spPr/>
        <p:txBody>
          <a:bodyPr/>
          <a:lstStyle/>
          <a:p>
            <a:fld id="{4FAB73BC-B049-4115-A692-8D63A059BFB8}" type="slidenum">
              <a:rPr lang="en-US" smtClean="0"/>
              <a:pPr/>
              <a:t>3</a:t>
            </a:fld>
            <a:endParaRPr lang="en-US" dirty="0"/>
          </a:p>
        </p:txBody>
      </p:sp>
      <p:pic>
        <p:nvPicPr>
          <p:cNvPr id="7" name="Picture 6">
            <a:extLst>
              <a:ext uri="{FF2B5EF4-FFF2-40B4-BE49-F238E27FC236}">
                <a16:creationId xmlns:a16="http://schemas.microsoft.com/office/drawing/2014/main" id="{A6BF7E3E-D963-42E9-A5FF-06E115DD7F75}"/>
              </a:ext>
            </a:extLst>
          </p:cNvPr>
          <p:cNvPicPr>
            <a:picLocks noChangeAspect="1"/>
          </p:cNvPicPr>
          <p:nvPr/>
        </p:nvPicPr>
        <p:blipFill>
          <a:blip r:embed="rId2"/>
          <a:stretch>
            <a:fillRect/>
          </a:stretch>
        </p:blipFill>
        <p:spPr>
          <a:xfrm>
            <a:off x="7130700" y="245398"/>
            <a:ext cx="1085034" cy="2032948"/>
          </a:xfrm>
          <a:prstGeom prst="rect">
            <a:avLst/>
          </a:prstGeom>
        </p:spPr>
      </p:pic>
    </p:spTree>
    <p:extLst>
      <p:ext uri="{BB962C8B-B14F-4D97-AF65-F5344CB8AC3E}">
        <p14:creationId xmlns:p14="http://schemas.microsoft.com/office/powerpoint/2010/main" val="3980092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3189C-F551-4290-A93F-E5A15CDECAA8}"/>
              </a:ext>
            </a:extLst>
          </p:cNvPr>
          <p:cNvSpPr>
            <a:spLocks noGrp="1"/>
          </p:cNvSpPr>
          <p:nvPr>
            <p:ph type="title"/>
          </p:nvPr>
        </p:nvSpPr>
        <p:spPr>
          <a:xfrm>
            <a:off x="768095" y="585216"/>
            <a:ext cx="8375905" cy="1499616"/>
          </a:xfrm>
        </p:spPr>
        <p:txBody>
          <a:bodyPr/>
          <a:lstStyle/>
          <a:p>
            <a:r>
              <a:rPr lang="en-US" dirty="0"/>
              <a:t>Demo: HBase Reading / Writing Data</a:t>
            </a:r>
          </a:p>
        </p:txBody>
      </p:sp>
      <p:sp>
        <p:nvSpPr>
          <p:cNvPr id="4" name="Footer Placeholder 3">
            <a:extLst>
              <a:ext uri="{FF2B5EF4-FFF2-40B4-BE49-F238E27FC236}">
                <a16:creationId xmlns:a16="http://schemas.microsoft.com/office/drawing/2014/main" id="{B5AE1735-D58A-4A7F-95E3-BD01BD7B16A4}"/>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43E2229-1815-4513-B87F-3E52BA607BDB}"/>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
        <p:nvSpPr>
          <p:cNvPr id="3" name="Content Placeholder 2">
            <a:extLst>
              <a:ext uri="{FF2B5EF4-FFF2-40B4-BE49-F238E27FC236}">
                <a16:creationId xmlns:a16="http://schemas.microsoft.com/office/drawing/2014/main" id="{03C7DAA3-1DAF-4830-98E0-9E9C09BCCCA6}"/>
              </a:ext>
            </a:extLst>
          </p:cNvPr>
          <p:cNvSpPr>
            <a:spLocks noGrp="1"/>
          </p:cNvSpPr>
          <p:nvPr>
            <p:ph idx="1"/>
          </p:nvPr>
        </p:nvSpPr>
        <p:spPr/>
        <p:txBody>
          <a:bodyPr/>
          <a:lstStyle/>
          <a:p>
            <a:r>
              <a:rPr lang="en-US" dirty="0"/>
              <a:t>Create customer table with address column family</a:t>
            </a:r>
          </a:p>
          <a:p>
            <a:r>
              <a:rPr lang="en-US" dirty="0"/>
              <a:t>Put some data for customer 1</a:t>
            </a:r>
          </a:p>
          <a:p>
            <a:r>
              <a:rPr lang="en-US" dirty="0"/>
              <a:t>Put some data for customer 2</a:t>
            </a:r>
          </a:p>
          <a:p>
            <a:r>
              <a:rPr lang="en-US" dirty="0"/>
              <a:t>Scan</a:t>
            </a:r>
          </a:p>
          <a:p>
            <a:r>
              <a:rPr lang="en-US" dirty="0"/>
              <a:t>Get columns</a:t>
            </a:r>
          </a:p>
          <a:p>
            <a:r>
              <a:rPr lang="en-US" dirty="0"/>
              <a:t>Get data</a:t>
            </a:r>
          </a:p>
          <a:p>
            <a:r>
              <a:rPr lang="en-US" dirty="0"/>
              <a:t>Describe a table</a:t>
            </a:r>
          </a:p>
        </p:txBody>
      </p:sp>
    </p:spTree>
    <p:extLst>
      <p:ext uri="{BB962C8B-B14F-4D97-AF65-F5344CB8AC3E}">
        <p14:creationId xmlns:p14="http://schemas.microsoft.com/office/powerpoint/2010/main" val="37903631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AD318918-FBE0-412A-8B43-05708065F986}"/>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r>
              <a:rPr lang="en-US" sz="4700" cap="all" spc="200">
                <a:solidFill>
                  <a:schemeClr val="tx1">
                    <a:lumMod val="95000"/>
                    <a:lumOff val="5000"/>
                  </a:schemeClr>
                </a:solidFill>
                <a:latin typeface="+mj-lt"/>
                <a:ea typeface="+mj-ea"/>
                <a:cs typeface="+mj-cs"/>
              </a:rPr>
              <a:t>Integrating HBase with Hive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281A38E5-75AD-404F-8C51-66B6F9A59CBE}"/>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C53CEDCE-88C9-47BD-A4D5-848E7700774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31</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377453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42C82-C23C-4C8F-80C4-C83572B4C640}"/>
              </a:ext>
            </a:extLst>
          </p:cNvPr>
          <p:cNvSpPr>
            <a:spLocks noGrp="1"/>
          </p:cNvSpPr>
          <p:nvPr>
            <p:ph type="title"/>
          </p:nvPr>
        </p:nvSpPr>
        <p:spPr/>
        <p:txBody>
          <a:bodyPr/>
          <a:lstStyle/>
          <a:p>
            <a:r>
              <a:rPr lang="en-US"/>
              <a:t>Integrating HBase With Hive</a:t>
            </a:r>
            <a:endParaRPr lang="en-US" dirty="0"/>
          </a:p>
        </p:txBody>
      </p:sp>
      <p:sp>
        <p:nvSpPr>
          <p:cNvPr id="4" name="Footer Placeholder 3">
            <a:extLst>
              <a:ext uri="{FF2B5EF4-FFF2-40B4-BE49-F238E27FC236}">
                <a16:creationId xmlns:a16="http://schemas.microsoft.com/office/drawing/2014/main" id="{CED76360-E71A-4CEC-87DC-BCCA1C17076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8481A89F-73FB-471B-9000-5CCF6F81011A}"/>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
        <p:nvSpPr>
          <p:cNvPr id="3" name="Content Placeholder 2">
            <a:extLst>
              <a:ext uri="{FF2B5EF4-FFF2-40B4-BE49-F238E27FC236}">
                <a16:creationId xmlns:a16="http://schemas.microsoft.com/office/drawing/2014/main" id="{C2C123CE-3452-4885-A165-16B1867CB54E}"/>
              </a:ext>
            </a:extLst>
          </p:cNvPr>
          <p:cNvSpPr>
            <a:spLocks noGrp="1"/>
          </p:cNvSpPr>
          <p:nvPr>
            <p:ph idx="1"/>
          </p:nvPr>
        </p:nvSpPr>
        <p:spPr/>
        <p:txBody>
          <a:bodyPr/>
          <a:lstStyle/>
          <a:p>
            <a:r>
              <a:rPr lang="en-US" sz="2800" dirty="0"/>
              <a:t>Can be integrated two ways:</a:t>
            </a:r>
          </a:p>
          <a:p>
            <a:pPr marL="630936" lvl="1" indent="-457200">
              <a:buFont typeface="+mj-lt"/>
              <a:buAutoNum type="arabicPeriod"/>
            </a:pPr>
            <a:r>
              <a:rPr lang="en-US" sz="2400" dirty="0"/>
              <a:t>Existing </a:t>
            </a:r>
            <a:r>
              <a:rPr lang="en-US" sz="2400" dirty="0" err="1"/>
              <a:t>HBase</a:t>
            </a:r>
            <a:r>
              <a:rPr lang="en-US" sz="2400" dirty="0"/>
              <a:t> tables can be external tables in Hive.</a:t>
            </a:r>
          </a:p>
          <a:p>
            <a:pPr marL="630936" lvl="1" indent="-457200">
              <a:buFont typeface="+mj-lt"/>
              <a:buAutoNum type="arabicPeriod"/>
            </a:pPr>
            <a:r>
              <a:rPr lang="en-US" sz="2400" dirty="0"/>
              <a:t>New </a:t>
            </a:r>
            <a:r>
              <a:rPr lang="en-US" sz="2400" dirty="0" err="1"/>
              <a:t>HBase</a:t>
            </a:r>
            <a:r>
              <a:rPr lang="en-US" sz="2400" dirty="0"/>
              <a:t> tables can be created in Hive and data loaded into them with HQL.</a:t>
            </a:r>
          </a:p>
          <a:p>
            <a:r>
              <a:rPr lang="en-US" sz="2800" dirty="0"/>
              <a:t>Use the </a:t>
            </a:r>
            <a:r>
              <a:rPr lang="en-US" sz="2800" dirty="0" err="1"/>
              <a:t>HBaseStorageHandler</a:t>
            </a:r>
            <a:endParaRPr lang="en-US" sz="2800" dirty="0"/>
          </a:p>
          <a:p>
            <a:r>
              <a:rPr lang="en-US" sz="2800" dirty="0"/>
              <a:t>Must set the special </a:t>
            </a:r>
            <a:r>
              <a:rPr lang="en-US" sz="2800" dirty="0" err="1"/>
              <a:t>serializer</a:t>
            </a:r>
            <a:r>
              <a:rPr lang="en-US" sz="2800" dirty="0"/>
              <a:t>/</a:t>
            </a:r>
            <a:r>
              <a:rPr lang="en-US" sz="2800" dirty="0" err="1"/>
              <a:t>deserializer</a:t>
            </a:r>
            <a:r>
              <a:rPr lang="en-US" sz="2800" dirty="0"/>
              <a:t> mappings, SERDEPROPERTIES</a:t>
            </a:r>
          </a:p>
        </p:txBody>
      </p:sp>
    </p:spTree>
    <p:extLst>
      <p:ext uri="{BB962C8B-B14F-4D97-AF65-F5344CB8AC3E}">
        <p14:creationId xmlns:p14="http://schemas.microsoft.com/office/powerpoint/2010/main" val="3973645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AB957-845E-4161-B003-A3F57DF920F7}"/>
              </a:ext>
            </a:extLst>
          </p:cNvPr>
          <p:cNvSpPr>
            <a:spLocks noGrp="1"/>
          </p:cNvSpPr>
          <p:nvPr>
            <p:ph type="title"/>
          </p:nvPr>
        </p:nvSpPr>
        <p:spPr/>
        <p:txBody>
          <a:bodyPr>
            <a:noAutofit/>
          </a:bodyPr>
          <a:lstStyle/>
          <a:p>
            <a:r>
              <a:rPr lang="en-US" dirty="0"/>
              <a:t>HBase and Hive</a:t>
            </a:r>
          </a:p>
        </p:txBody>
      </p:sp>
      <p:sp>
        <p:nvSpPr>
          <p:cNvPr id="4" name="Footer Placeholder 3">
            <a:extLst>
              <a:ext uri="{FF2B5EF4-FFF2-40B4-BE49-F238E27FC236}">
                <a16:creationId xmlns:a16="http://schemas.microsoft.com/office/drawing/2014/main" id="{11BA1AEC-4FD1-4EAE-9955-5CC4075FFED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AF7D3C8-1A29-4545-9B6B-8F57953387E5}"/>
              </a:ext>
            </a:extLst>
          </p:cNvPr>
          <p:cNvSpPr>
            <a:spLocks noGrp="1"/>
          </p:cNvSpPr>
          <p:nvPr>
            <p:ph type="sldNum" sz="quarter" idx="12"/>
          </p:nvPr>
        </p:nvSpPr>
        <p:spPr/>
        <p:txBody>
          <a:bodyPr>
            <a:noAutofit/>
          </a:bodyPr>
          <a:lstStyle/>
          <a:p>
            <a:fld id="{4FAB73BC-B049-4115-A692-8D63A059BFB8}" type="slidenum">
              <a:rPr lang="en-US" smtClean="0"/>
              <a:pPr/>
              <a:t>33</a:t>
            </a:fld>
            <a:endParaRPr lang="en-US" dirty="0"/>
          </a:p>
        </p:txBody>
      </p:sp>
      <p:grpSp>
        <p:nvGrpSpPr>
          <p:cNvPr id="15" name="Group 14">
            <a:extLst>
              <a:ext uri="{FF2B5EF4-FFF2-40B4-BE49-F238E27FC236}">
                <a16:creationId xmlns:a16="http://schemas.microsoft.com/office/drawing/2014/main" id="{42B34658-1E0F-4FB8-8EF2-94765D34E722}"/>
              </a:ext>
            </a:extLst>
          </p:cNvPr>
          <p:cNvGrpSpPr/>
          <p:nvPr/>
        </p:nvGrpSpPr>
        <p:grpSpPr>
          <a:xfrm>
            <a:off x="3225194" y="5196873"/>
            <a:ext cx="2442250" cy="1273831"/>
            <a:chOff x="5943286" y="2084832"/>
            <a:chExt cx="2442250" cy="1273831"/>
          </a:xfrm>
        </p:grpSpPr>
        <p:pic>
          <p:nvPicPr>
            <p:cNvPr id="9" name="Graphic 8" descr="List">
              <a:extLst>
                <a:ext uri="{FF2B5EF4-FFF2-40B4-BE49-F238E27FC236}">
                  <a16:creationId xmlns:a16="http://schemas.microsoft.com/office/drawing/2014/main" id="{E7A74949-96AC-4BC7-AE2E-36A4B4FCC3D0}"/>
                </a:ext>
              </a:extLst>
            </p:cNvPr>
            <p:cNvPicPr>
              <a:picLocks noChangeAspect="1"/>
            </p:cNvPicPr>
            <p:nvPr/>
          </p:nvPicPr>
          <p:blipFill>
            <a:blip r:embed="rId3">
              <a:duotone>
                <a:schemeClr val="bg2">
                  <a:shade val="45000"/>
                  <a:satMod val="135000"/>
                </a:schemeClr>
                <a:prstClr val="white"/>
              </a:duotone>
              <a:extLst>
                <a:ext uri="{96DAC541-7B7A-43D3-8B79-37D633B846F1}">
                  <asvg:svgBlip xmlns:asvg="http://schemas.microsoft.com/office/drawing/2016/SVG/main" r:embed="rId4"/>
                </a:ext>
              </a:extLst>
            </a:blip>
            <a:stretch>
              <a:fillRect/>
            </a:stretch>
          </p:blipFill>
          <p:spPr>
            <a:xfrm>
              <a:off x="6707211" y="2084832"/>
              <a:ext cx="914400" cy="914400"/>
            </a:xfrm>
            <a:prstGeom prst="rect">
              <a:avLst/>
            </a:prstGeom>
          </p:spPr>
        </p:pic>
        <p:pic>
          <p:nvPicPr>
            <p:cNvPr id="10" name="Graphic 9" descr="List">
              <a:extLst>
                <a:ext uri="{FF2B5EF4-FFF2-40B4-BE49-F238E27FC236}">
                  <a16:creationId xmlns:a16="http://schemas.microsoft.com/office/drawing/2014/main" id="{79290019-D986-4CF2-B422-7C1A0D5953FA}"/>
                </a:ext>
              </a:extLst>
            </p:cNvPr>
            <p:cNvPicPr>
              <a:picLocks noChangeAspect="1"/>
            </p:cNvPicPr>
            <p:nvPr/>
          </p:nvPicPr>
          <p:blipFill>
            <a:blip r:embed="rId3">
              <a:duotone>
                <a:schemeClr val="bg2">
                  <a:shade val="45000"/>
                  <a:satMod val="135000"/>
                </a:schemeClr>
                <a:prstClr val="white"/>
              </a:duotone>
              <a:extLst>
                <a:ext uri="{96DAC541-7B7A-43D3-8B79-37D633B846F1}">
                  <asvg:svgBlip xmlns:asvg="http://schemas.microsoft.com/office/drawing/2016/SVG/main" r:embed="rId4"/>
                </a:ext>
              </a:extLst>
            </a:blip>
            <a:stretch>
              <a:fillRect/>
            </a:stretch>
          </p:blipFill>
          <p:spPr>
            <a:xfrm>
              <a:off x="5943286" y="2084832"/>
              <a:ext cx="914400" cy="914400"/>
            </a:xfrm>
            <a:prstGeom prst="rect">
              <a:avLst/>
            </a:prstGeom>
          </p:spPr>
        </p:pic>
        <p:pic>
          <p:nvPicPr>
            <p:cNvPr id="11" name="Graphic 10" descr="List">
              <a:extLst>
                <a:ext uri="{FF2B5EF4-FFF2-40B4-BE49-F238E27FC236}">
                  <a16:creationId xmlns:a16="http://schemas.microsoft.com/office/drawing/2014/main" id="{DC2DFA65-EDFB-442F-931C-BE05D41DCE43}"/>
                </a:ext>
              </a:extLst>
            </p:cNvPr>
            <p:cNvPicPr>
              <a:picLocks noChangeAspect="1"/>
            </p:cNvPicPr>
            <p:nvPr/>
          </p:nvPicPr>
          <p:blipFill>
            <a:blip r:embed="rId3">
              <a:duotone>
                <a:schemeClr val="bg2">
                  <a:shade val="45000"/>
                  <a:satMod val="135000"/>
                </a:schemeClr>
                <a:prstClr val="white"/>
              </a:duotone>
              <a:extLst>
                <a:ext uri="{96DAC541-7B7A-43D3-8B79-37D633B846F1}">
                  <asvg:svgBlip xmlns:asvg="http://schemas.microsoft.com/office/drawing/2016/SVG/main" r:embed="rId4"/>
                </a:ext>
              </a:extLst>
            </a:blip>
            <a:stretch>
              <a:fillRect/>
            </a:stretch>
          </p:blipFill>
          <p:spPr>
            <a:xfrm>
              <a:off x="7471136" y="2084832"/>
              <a:ext cx="914400" cy="914400"/>
            </a:xfrm>
            <a:prstGeom prst="rect">
              <a:avLst/>
            </a:prstGeom>
          </p:spPr>
        </p:pic>
        <p:sp>
          <p:nvSpPr>
            <p:cNvPr id="12" name="TextBox 11">
              <a:extLst>
                <a:ext uri="{FF2B5EF4-FFF2-40B4-BE49-F238E27FC236}">
                  <a16:creationId xmlns:a16="http://schemas.microsoft.com/office/drawing/2014/main" id="{3EC09843-0A56-4670-937C-24693E0FC010}"/>
                </a:ext>
              </a:extLst>
            </p:cNvPr>
            <p:cNvSpPr txBox="1"/>
            <p:nvPr/>
          </p:nvSpPr>
          <p:spPr>
            <a:xfrm>
              <a:off x="6795837" y="2927776"/>
              <a:ext cx="837089"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HDFS</a:t>
              </a:r>
            </a:p>
          </p:txBody>
        </p:sp>
      </p:grpSp>
      <p:grpSp>
        <p:nvGrpSpPr>
          <p:cNvPr id="18" name="Group 17">
            <a:extLst>
              <a:ext uri="{FF2B5EF4-FFF2-40B4-BE49-F238E27FC236}">
                <a16:creationId xmlns:a16="http://schemas.microsoft.com/office/drawing/2014/main" id="{BFBA7924-A21C-48BD-9F8A-6E533DDD04F8}"/>
              </a:ext>
            </a:extLst>
          </p:cNvPr>
          <p:cNvGrpSpPr/>
          <p:nvPr/>
        </p:nvGrpSpPr>
        <p:grpSpPr>
          <a:xfrm>
            <a:off x="2254033" y="3305439"/>
            <a:ext cx="914400" cy="1241634"/>
            <a:chOff x="1525544" y="3591126"/>
            <a:chExt cx="914400" cy="1241634"/>
          </a:xfrm>
        </p:grpSpPr>
        <p:pic>
          <p:nvPicPr>
            <p:cNvPr id="14" name="Graphic 13" descr="Database">
              <a:extLst>
                <a:ext uri="{FF2B5EF4-FFF2-40B4-BE49-F238E27FC236}">
                  <a16:creationId xmlns:a16="http://schemas.microsoft.com/office/drawing/2014/main" id="{9B0A6D8B-6097-47F0-974F-84E6DA84FFA9}"/>
                </a:ext>
              </a:extLst>
            </p:cNvPr>
            <p:cNvPicPr>
              <a:picLocks noChangeAspect="1"/>
            </p:cNvPicPr>
            <p:nvPr/>
          </p:nvPicPr>
          <p:blipFill>
            <a:blip r:embed="rId5">
              <a:duotone>
                <a:schemeClr val="bg2">
                  <a:shade val="45000"/>
                  <a:satMod val="135000"/>
                </a:schemeClr>
                <a:prstClr val="white"/>
              </a:duotone>
              <a:extLst>
                <a:ext uri="{96DAC541-7B7A-43D3-8B79-37D633B846F1}">
                  <asvg:svgBlip xmlns:asvg="http://schemas.microsoft.com/office/drawing/2016/SVG/main" r:embed="rId6"/>
                </a:ext>
              </a:extLst>
            </a:blip>
            <a:stretch>
              <a:fillRect/>
            </a:stretch>
          </p:blipFill>
          <p:spPr>
            <a:xfrm>
              <a:off x="1525544" y="3591126"/>
              <a:ext cx="914400" cy="914400"/>
            </a:xfrm>
            <a:prstGeom prst="rect">
              <a:avLst/>
            </a:prstGeom>
          </p:spPr>
        </p:pic>
        <p:sp>
          <p:nvSpPr>
            <p:cNvPr id="16" name="Rectangle 15">
              <a:extLst>
                <a:ext uri="{FF2B5EF4-FFF2-40B4-BE49-F238E27FC236}">
                  <a16:creationId xmlns:a16="http://schemas.microsoft.com/office/drawing/2014/main" id="{E495ADD8-03DA-4E25-AD4B-9354308C2C8A}"/>
                </a:ext>
              </a:extLst>
            </p:cNvPr>
            <p:cNvSpPr/>
            <p:nvPr/>
          </p:nvSpPr>
          <p:spPr>
            <a:xfrm>
              <a:off x="1672642" y="4401873"/>
              <a:ext cx="677558" cy="430887"/>
            </a:xfrm>
            <a:prstGeom prst="rect">
              <a:avLst/>
            </a:prstGeom>
          </p:spPr>
          <p:txBody>
            <a:bodyPr wrap="none">
              <a:noAutofit/>
            </a:bodyPr>
            <a:lstStyle/>
            <a:p>
              <a:r>
                <a:rPr lang="en-US" sz="2200" dirty="0">
                  <a:solidFill>
                    <a:schemeClr val="tx1">
                      <a:lumMod val="65000"/>
                      <a:lumOff val="35000"/>
                    </a:schemeClr>
                  </a:solidFill>
                  <a:latin typeface="Sherman Sans Book" pitchFamily="50" charset="0"/>
                  <a:ea typeface="Sherman Sans Book" pitchFamily="50" charset="0"/>
                </a:rPr>
                <a:t>Hive</a:t>
              </a:r>
            </a:p>
          </p:txBody>
        </p:sp>
      </p:grpSp>
      <p:grpSp>
        <p:nvGrpSpPr>
          <p:cNvPr id="19" name="Group 18">
            <a:extLst>
              <a:ext uri="{FF2B5EF4-FFF2-40B4-BE49-F238E27FC236}">
                <a16:creationId xmlns:a16="http://schemas.microsoft.com/office/drawing/2014/main" id="{388A10AC-4BB8-425D-BA9F-F2143D523687}"/>
              </a:ext>
            </a:extLst>
          </p:cNvPr>
          <p:cNvGrpSpPr/>
          <p:nvPr/>
        </p:nvGrpSpPr>
        <p:grpSpPr>
          <a:xfrm>
            <a:off x="5555309" y="3322476"/>
            <a:ext cx="932647" cy="1151798"/>
            <a:chOff x="4415436" y="2010959"/>
            <a:chExt cx="932647" cy="1151798"/>
          </a:xfrm>
        </p:grpSpPr>
        <p:pic>
          <p:nvPicPr>
            <p:cNvPr id="7" name="Graphic 6" descr="Table">
              <a:extLst>
                <a:ext uri="{FF2B5EF4-FFF2-40B4-BE49-F238E27FC236}">
                  <a16:creationId xmlns:a16="http://schemas.microsoft.com/office/drawing/2014/main" id="{757DFAA7-8EE4-4B4E-A378-4A43AEF7A7B8}"/>
                </a:ext>
              </a:extLst>
            </p:cNvPr>
            <p:cNvPicPr>
              <a:picLocks noChangeAspect="1"/>
            </p:cNvPicPr>
            <p:nvPr/>
          </p:nvPicPr>
          <p:blipFill>
            <a:blip r:embed="rId7">
              <a:duotone>
                <a:schemeClr val="bg2">
                  <a:shade val="45000"/>
                  <a:satMod val="135000"/>
                </a:schemeClr>
                <a:prstClr val="white"/>
              </a:duotone>
              <a:extLst>
                <a:ext uri="{96DAC541-7B7A-43D3-8B79-37D633B846F1}">
                  <asvg:svgBlip xmlns:asvg="http://schemas.microsoft.com/office/drawing/2016/SVG/main" r:embed="rId8"/>
                </a:ext>
              </a:extLst>
            </a:blip>
            <a:stretch>
              <a:fillRect/>
            </a:stretch>
          </p:blipFill>
          <p:spPr>
            <a:xfrm>
              <a:off x="4415436" y="2010959"/>
              <a:ext cx="914400" cy="914400"/>
            </a:xfrm>
            <a:prstGeom prst="rect">
              <a:avLst/>
            </a:prstGeom>
          </p:spPr>
        </p:pic>
        <p:sp>
          <p:nvSpPr>
            <p:cNvPr id="17" name="Rectangle 16">
              <a:extLst>
                <a:ext uri="{FF2B5EF4-FFF2-40B4-BE49-F238E27FC236}">
                  <a16:creationId xmlns:a16="http://schemas.microsoft.com/office/drawing/2014/main" id="{0D5426F8-2E2D-41EB-85DC-67A74F7F95B0}"/>
                </a:ext>
              </a:extLst>
            </p:cNvPr>
            <p:cNvSpPr/>
            <p:nvPr/>
          </p:nvSpPr>
          <p:spPr>
            <a:xfrm>
              <a:off x="4467714" y="2731870"/>
              <a:ext cx="880369" cy="430887"/>
            </a:xfrm>
            <a:prstGeom prst="rect">
              <a:avLst/>
            </a:prstGeom>
          </p:spPr>
          <p:txBody>
            <a:bodyPr wrap="none">
              <a:noAutofit/>
            </a:bodyPr>
            <a:lstStyle/>
            <a:p>
              <a:r>
                <a:rPr lang="en-US" sz="2200" dirty="0">
                  <a:solidFill>
                    <a:schemeClr val="tx1">
                      <a:lumMod val="65000"/>
                      <a:lumOff val="35000"/>
                    </a:schemeClr>
                  </a:solidFill>
                  <a:latin typeface="Sherman Sans Book" pitchFamily="50" charset="0"/>
                  <a:ea typeface="Sherman Sans Book" pitchFamily="50" charset="0"/>
                </a:rPr>
                <a:t>HBase</a:t>
              </a:r>
            </a:p>
          </p:txBody>
        </p:sp>
      </p:grpSp>
      <p:grpSp>
        <p:nvGrpSpPr>
          <p:cNvPr id="22" name="Group 21">
            <a:extLst>
              <a:ext uri="{FF2B5EF4-FFF2-40B4-BE49-F238E27FC236}">
                <a16:creationId xmlns:a16="http://schemas.microsoft.com/office/drawing/2014/main" id="{BCD4A4C5-540A-4154-9FFC-39C56E0DA8CF}"/>
              </a:ext>
            </a:extLst>
          </p:cNvPr>
          <p:cNvGrpSpPr/>
          <p:nvPr/>
        </p:nvGrpSpPr>
        <p:grpSpPr>
          <a:xfrm>
            <a:off x="3818647" y="2035737"/>
            <a:ext cx="1309718" cy="1335834"/>
            <a:chOff x="3970375" y="1832041"/>
            <a:chExt cx="1309718" cy="1335834"/>
          </a:xfrm>
        </p:grpSpPr>
        <p:sp>
          <p:nvSpPr>
            <p:cNvPr id="20" name="Flowchart: Magnetic Disk 19">
              <a:extLst>
                <a:ext uri="{FF2B5EF4-FFF2-40B4-BE49-F238E27FC236}">
                  <a16:creationId xmlns:a16="http://schemas.microsoft.com/office/drawing/2014/main" id="{72061F9D-42F5-49B6-98E6-1D68A066762F}"/>
                </a:ext>
              </a:extLst>
            </p:cNvPr>
            <p:cNvSpPr/>
            <p:nvPr/>
          </p:nvSpPr>
          <p:spPr>
            <a:xfrm>
              <a:off x="4062722" y="1832041"/>
              <a:ext cx="1070650" cy="904947"/>
            </a:xfrm>
            <a:prstGeom prst="flowChartMagneticDisk">
              <a:avLst/>
            </a:prstGeom>
            <a:solidFill>
              <a:srgbClr val="BFBFBF"/>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724AA891-86A9-4B11-A4F8-04CF9CF23078}"/>
                </a:ext>
              </a:extLst>
            </p:cNvPr>
            <p:cNvSpPr/>
            <p:nvPr/>
          </p:nvSpPr>
          <p:spPr>
            <a:xfrm>
              <a:off x="3970375" y="2736988"/>
              <a:ext cx="1309718" cy="430887"/>
            </a:xfrm>
            <a:prstGeom prst="rect">
              <a:avLst/>
            </a:prstGeom>
          </p:spPr>
          <p:txBody>
            <a:bodyPr wrap="none">
              <a:noAutofit/>
            </a:bodyPr>
            <a:lstStyle/>
            <a:p>
              <a:r>
                <a:rPr lang="en-US" sz="2200" dirty="0">
                  <a:solidFill>
                    <a:schemeClr val="tx1">
                      <a:lumMod val="65000"/>
                      <a:lumOff val="35000"/>
                    </a:schemeClr>
                  </a:solidFill>
                  <a:latin typeface="Sherman Sans Book" pitchFamily="50" charset="0"/>
                  <a:ea typeface="Sherman Sans Book" pitchFamily="50" charset="0"/>
                </a:rPr>
                <a:t>Metastore</a:t>
              </a:r>
            </a:p>
          </p:txBody>
        </p:sp>
      </p:grpSp>
      <p:sp>
        <p:nvSpPr>
          <p:cNvPr id="23" name="Arrow: Left-Right 22">
            <a:extLst>
              <a:ext uri="{FF2B5EF4-FFF2-40B4-BE49-F238E27FC236}">
                <a16:creationId xmlns:a16="http://schemas.microsoft.com/office/drawing/2014/main" id="{52F305AF-2D9A-449E-88B6-23B3E72CB1ED}"/>
              </a:ext>
            </a:extLst>
          </p:cNvPr>
          <p:cNvSpPr/>
          <p:nvPr/>
        </p:nvSpPr>
        <p:spPr>
          <a:xfrm rot="3264271">
            <a:off x="2574563" y="4778291"/>
            <a:ext cx="809068" cy="29669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4" name="Arrow: Left-Right 23">
            <a:extLst>
              <a:ext uri="{FF2B5EF4-FFF2-40B4-BE49-F238E27FC236}">
                <a16:creationId xmlns:a16="http://schemas.microsoft.com/office/drawing/2014/main" id="{43CA5A01-1876-4A92-A45E-331BD29961EE}"/>
              </a:ext>
            </a:extLst>
          </p:cNvPr>
          <p:cNvSpPr/>
          <p:nvPr/>
        </p:nvSpPr>
        <p:spPr>
          <a:xfrm rot="7574553">
            <a:off x="5382042" y="4757708"/>
            <a:ext cx="809068" cy="29669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5" name="Arrow: Left-Right 24">
            <a:extLst>
              <a:ext uri="{FF2B5EF4-FFF2-40B4-BE49-F238E27FC236}">
                <a16:creationId xmlns:a16="http://schemas.microsoft.com/office/drawing/2014/main" id="{572963C7-1425-4EF2-8FB9-49BD6FF91537}"/>
              </a:ext>
            </a:extLst>
          </p:cNvPr>
          <p:cNvSpPr/>
          <p:nvPr/>
        </p:nvSpPr>
        <p:spPr>
          <a:xfrm rot="19082255">
            <a:off x="2813024" y="2741132"/>
            <a:ext cx="809068" cy="29669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6" name="Arrow: Left-Right 25">
            <a:extLst>
              <a:ext uri="{FF2B5EF4-FFF2-40B4-BE49-F238E27FC236}">
                <a16:creationId xmlns:a16="http://schemas.microsoft.com/office/drawing/2014/main" id="{622EBA33-ED05-400E-BA69-E4E88080946F}"/>
              </a:ext>
            </a:extLst>
          </p:cNvPr>
          <p:cNvSpPr/>
          <p:nvPr/>
        </p:nvSpPr>
        <p:spPr>
          <a:xfrm rot="2688383">
            <a:off x="5262106" y="2761845"/>
            <a:ext cx="809068" cy="296690"/>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178453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74F7F-9095-4AA7-A709-8FFA3FB06835}"/>
              </a:ext>
            </a:extLst>
          </p:cNvPr>
          <p:cNvSpPr>
            <a:spLocks noGrp="1"/>
          </p:cNvSpPr>
          <p:nvPr>
            <p:ph type="title"/>
          </p:nvPr>
        </p:nvSpPr>
        <p:spPr/>
        <p:txBody>
          <a:bodyPr/>
          <a:lstStyle/>
          <a:p>
            <a:r>
              <a:rPr lang="en-US" dirty="0"/>
              <a:t>Demo: </a:t>
            </a:r>
            <a:r>
              <a:rPr lang="en-US" dirty="0" err="1"/>
              <a:t>HBase</a:t>
            </a:r>
            <a:r>
              <a:rPr lang="en-US" dirty="0"/>
              <a:t> to Hive,</a:t>
            </a:r>
            <a:br>
              <a:rPr lang="en-US" dirty="0"/>
            </a:br>
            <a:r>
              <a:rPr lang="en-US" dirty="0"/>
              <a:t>Then Impala</a:t>
            </a:r>
          </a:p>
        </p:txBody>
      </p:sp>
      <p:sp>
        <p:nvSpPr>
          <p:cNvPr id="4" name="Footer Placeholder 3">
            <a:extLst>
              <a:ext uri="{FF2B5EF4-FFF2-40B4-BE49-F238E27FC236}">
                <a16:creationId xmlns:a16="http://schemas.microsoft.com/office/drawing/2014/main" id="{5C271DB8-73C9-4F04-AD45-F4EEAC3DEF1C}"/>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8E2C3A9C-A775-45BD-87FC-4C99A9DDF9B2}"/>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
        <p:nvSpPr>
          <p:cNvPr id="3" name="Content Placeholder 2">
            <a:extLst>
              <a:ext uri="{FF2B5EF4-FFF2-40B4-BE49-F238E27FC236}">
                <a16:creationId xmlns:a16="http://schemas.microsoft.com/office/drawing/2014/main" id="{8540BFCC-4E28-472E-8BBF-C921AD5EFE46}"/>
              </a:ext>
            </a:extLst>
          </p:cNvPr>
          <p:cNvSpPr>
            <a:spLocks noGrp="1"/>
          </p:cNvSpPr>
          <p:nvPr>
            <p:ph idx="1"/>
          </p:nvPr>
        </p:nvSpPr>
        <p:spPr/>
        <p:txBody>
          <a:bodyPr/>
          <a:lstStyle/>
          <a:p>
            <a:r>
              <a:rPr lang="en-US"/>
              <a:t>Create external table in Hive from the HBase table customers.</a:t>
            </a:r>
          </a:p>
          <a:p>
            <a:r>
              <a:rPr lang="en-US"/>
              <a:t>Query it in Hive!</a:t>
            </a:r>
          </a:p>
          <a:p>
            <a:r>
              <a:rPr lang="en-US"/>
              <a:t>Query it in Impala!</a:t>
            </a:r>
            <a:endParaRPr lang="en-US" dirty="0"/>
          </a:p>
        </p:txBody>
      </p:sp>
    </p:spTree>
    <p:extLst>
      <p:ext uri="{BB962C8B-B14F-4D97-AF65-F5344CB8AC3E}">
        <p14:creationId xmlns:p14="http://schemas.microsoft.com/office/powerpoint/2010/main" val="3938483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6CA50-8DD2-41D0-BA5E-5071322E56D1}"/>
              </a:ext>
            </a:extLst>
          </p:cNvPr>
          <p:cNvSpPr>
            <a:spLocks noGrp="1"/>
          </p:cNvSpPr>
          <p:nvPr>
            <p:ph type="title"/>
          </p:nvPr>
        </p:nvSpPr>
        <p:spPr/>
        <p:txBody>
          <a:bodyPr/>
          <a:lstStyle/>
          <a:p>
            <a:r>
              <a:rPr lang="en-US"/>
              <a:t>Demo: Hive to HBase</a:t>
            </a:r>
            <a:endParaRPr lang="en-US" dirty="0"/>
          </a:p>
        </p:txBody>
      </p:sp>
      <p:sp>
        <p:nvSpPr>
          <p:cNvPr id="4" name="Footer Placeholder 3">
            <a:extLst>
              <a:ext uri="{FF2B5EF4-FFF2-40B4-BE49-F238E27FC236}">
                <a16:creationId xmlns:a16="http://schemas.microsoft.com/office/drawing/2014/main" id="{3C9FB11D-C13B-46F2-BC14-DB2C415F39AE}"/>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3578683C-D245-466E-849D-6D992FB4B05C}"/>
              </a:ext>
            </a:extLst>
          </p:cNvPr>
          <p:cNvSpPr>
            <a:spLocks noGrp="1"/>
          </p:cNvSpPr>
          <p:nvPr>
            <p:ph type="sldNum" sz="quarter" idx="12"/>
          </p:nvPr>
        </p:nvSpPr>
        <p:spPr/>
        <p:txBody>
          <a:bodyPr/>
          <a:lstStyle/>
          <a:p>
            <a:fld id="{4FAB73BC-B049-4115-A692-8D63A059BFB8}" type="slidenum">
              <a:rPr lang="en-US" smtClean="0"/>
              <a:pPr/>
              <a:t>35</a:t>
            </a:fld>
            <a:endParaRPr lang="en-US" dirty="0"/>
          </a:p>
        </p:txBody>
      </p:sp>
      <p:sp>
        <p:nvSpPr>
          <p:cNvPr id="3" name="Content Placeholder 2">
            <a:extLst>
              <a:ext uri="{FF2B5EF4-FFF2-40B4-BE49-F238E27FC236}">
                <a16:creationId xmlns:a16="http://schemas.microsoft.com/office/drawing/2014/main" id="{BB1A0987-CF73-43FE-B974-5660976F936D}"/>
              </a:ext>
            </a:extLst>
          </p:cNvPr>
          <p:cNvSpPr>
            <a:spLocks noGrp="1"/>
          </p:cNvSpPr>
          <p:nvPr>
            <p:ph idx="1"/>
          </p:nvPr>
        </p:nvSpPr>
        <p:spPr/>
        <p:txBody>
          <a:bodyPr/>
          <a:lstStyle/>
          <a:p>
            <a:r>
              <a:rPr lang="en-US"/>
              <a:t>Hive tables are a great way to load data into HBase using HQL.</a:t>
            </a:r>
          </a:p>
          <a:p>
            <a:r>
              <a:rPr lang="en-US"/>
              <a:t>Let’s create the Hive table in HBase.</a:t>
            </a:r>
          </a:p>
          <a:p>
            <a:r>
              <a:rPr lang="en-US"/>
              <a:t>Use HQL to load data into the table.</a:t>
            </a:r>
          </a:p>
          <a:p>
            <a:r>
              <a:rPr lang="en-US"/>
              <a:t>Query it in HBase!</a:t>
            </a:r>
            <a:endParaRPr lang="en-US" dirty="0"/>
          </a:p>
        </p:txBody>
      </p:sp>
    </p:spTree>
    <p:extLst>
      <p:ext uri="{BB962C8B-B14F-4D97-AF65-F5344CB8AC3E}">
        <p14:creationId xmlns:p14="http://schemas.microsoft.com/office/powerpoint/2010/main" val="230876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C235FD6-13B9-4998-BF7B-FADC3861011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FD5BD2-718A-4D8C-9B01-FF1C0C1555F4}"/>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
        <p:nvSpPr>
          <p:cNvPr id="6" name="Subtitle 5"/>
          <p:cNvSpPr>
            <a:spLocks noGrp="1"/>
          </p:cNvSpPr>
          <p:nvPr>
            <p:ph type="subTitle" idx="4294967295"/>
          </p:nvPr>
        </p:nvSpPr>
        <p:spPr>
          <a:xfrm>
            <a:off x="0" y="3886200"/>
            <a:ext cx="6400800" cy="1752600"/>
          </a:xfrm>
        </p:spPr>
        <p:txBody>
          <a:bodyPr/>
          <a:lstStyle/>
          <a:p>
            <a:r>
              <a:rPr lang="en-US" sz="2400" dirty="0">
                <a:solidFill>
                  <a:schemeClr val="bg1"/>
                </a:solidFill>
              </a:rPr>
              <a:t>In the Hadoop ecosystem</a:t>
            </a:r>
          </a:p>
        </p:txBody>
      </p:sp>
      <p:cxnSp>
        <p:nvCxnSpPr>
          <p:cNvPr id="7" name="Straight Connector 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8" name="Rectangle 7">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1" name="Straight Connector 1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ED93C1F2-A5B8-4055-B3FB-3B2E5700E5EE}"/>
              </a:ext>
            </a:extLst>
          </p:cNvPr>
          <p:cNvSpPr txBox="1">
            <a:spLocks/>
          </p:cNvSpPr>
          <p:nvPr/>
        </p:nvSpPr>
        <p:spPr>
          <a:xfrm>
            <a:off x="842680" y="2942705"/>
            <a:ext cx="4720271" cy="823587"/>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pPr algn="r">
              <a:lnSpc>
                <a:spcPct val="100000"/>
              </a:lnSpc>
            </a:pPr>
            <a:r>
              <a:rPr lang="en-US" dirty="0">
                <a:solidFill>
                  <a:schemeClr val="bg1"/>
                </a:solidFill>
              </a:rPr>
              <a:t>Other Tools</a:t>
            </a:r>
          </a:p>
        </p:txBody>
      </p:sp>
      <p:pic>
        <p:nvPicPr>
          <p:cNvPr id="15" name="Graphic 8" descr="Mining Tools">
            <a:extLst>
              <a:ext uri="{FF2B5EF4-FFF2-40B4-BE49-F238E27FC236}">
                <a16:creationId xmlns:a16="http://schemas.microsoft.com/office/drawing/2014/main" id="{86211323-FCD9-40A3-A20E-8847435FDE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32096" y="2944508"/>
            <a:ext cx="1236429" cy="1236429"/>
          </a:xfrm>
          <a:prstGeom prst="rect">
            <a:avLst/>
          </a:prstGeom>
        </p:spPr>
      </p:pic>
      <p:sp>
        <p:nvSpPr>
          <p:cNvPr id="16" name="Subtitle 5"/>
          <p:cNvSpPr txBox="1">
            <a:spLocks/>
          </p:cNvSpPr>
          <p:nvPr/>
        </p:nvSpPr>
        <p:spPr>
          <a:xfrm>
            <a:off x="688230" y="3886200"/>
            <a:ext cx="4874721" cy="1752600"/>
          </a:xfrm>
          <a:prstGeom prst="rect">
            <a:avLst/>
          </a:prstGeom>
        </p:spPr>
        <p:txBody>
          <a:bodyPr vert="horz" lIns="45720" tIns="45720" rIns="45720" bIns="45720" rtlCol="0">
            <a:noAutofit/>
          </a:bodyPr>
          <a:lstStyle>
            <a:lvl1pPr marL="0" indent="0" algn="ctr"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None/>
              <a:defRPr sz="2200" kern="1200">
                <a:solidFill>
                  <a:schemeClr val="tx1">
                    <a:tint val="75000"/>
                  </a:schemeClr>
                </a:solidFill>
                <a:latin typeface="Sherman Sans Book" charset="0"/>
                <a:ea typeface="Sherman Sans Book" charset="0"/>
                <a:cs typeface="Sherman Sans Book" charset="0"/>
              </a:defRPr>
            </a:lvl1pPr>
            <a:lvl2pPr marL="457200" indent="0" algn="ctr" defTabSz="914400" rtl="0" eaLnBrk="1" latinLnBrk="0" hangingPunct="1">
              <a:lnSpc>
                <a:spcPct val="100000"/>
              </a:lnSpc>
              <a:spcBef>
                <a:spcPts val="600"/>
              </a:spcBef>
              <a:spcAft>
                <a:spcPts val="400"/>
              </a:spcAft>
              <a:buClr>
                <a:srgbClr val="002060"/>
              </a:buClr>
              <a:buFont typeface="Wingdings 3" pitchFamily="18" charset="2"/>
              <a:buNone/>
              <a:defRPr sz="1800" kern="1200">
                <a:solidFill>
                  <a:schemeClr val="tx1">
                    <a:tint val="75000"/>
                  </a:schemeClr>
                </a:solidFill>
                <a:latin typeface="Sherman Sans Book" charset="0"/>
                <a:ea typeface="Sherman Sans Book" charset="0"/>
                <a:cs typeface="Sherman Sans Book" charset="0"/>
              </a:defRPr>
            </a:lvl2pPr>
            <a:lvl3pPr marL="914400" indent="0" algn="ctr" defTabSz="914400" rtl="0" eaLnBrk="1" latinLnBrk="0" hangingPunct="1">
              <a:lnSpc>
                <a:spcPct val="100000"/>
              </a:lnSpc>
              <a:spcBef>
                <a:spcPts val="600"/>
              </a:spcBef>
              <a:spcAft>
                <a:spcPts val="400"/>
              </a:spcAft>
              <a:buClr>
                <a:srgbClr val="002060"/>
              </a:buClr>
              <a:buFont typeface="Wingdings 3" pitchFamily="18" charset="2"/>
              <a:buNone/>
              <a:defRPr sz="1400" kern="1200">
                <a:solidFill>
                  <a:schemeClr val="tx1">
                    <a:tint val="75000"/>
                  </a:schemeClr>
                </a:solidFill>
                <a:latin typeface="Sherman Sans Book" charset="0"/>
                <a:ea typeface="Sherman Sans Book" charset="0"/>
                <a:cs typeface="Sherman Sans Book" charset="0"/>
              </a:defRPr>
            </a:lvl3pPr>
            <a:lvl4pPr marL="1371600" indent="0" algn="ctr" defTabSz="914400" rtl="0" eaLnBrk="1" latinLnBrk="0" hangingPunct="1">
              <a:lnSpc>
                <a:spcPct val="100000"/>
              </a:lnSpc>
              <a:spcBef>
                <a:spcPts val="600"/>
              </a:spcBef>
              <a:spcAft>
                <a:spcPts val="400"/>
              </a:spcAft>
              <a:buClr>
                <a:srgbClr val="002060"/>
              </a:buClr>
              <a:buFont typeface="Wingdings 3" pitchFamily="18" charset="2"/>
              <a:buNone/>
              <a:defRPr sz="1400" kern="1200">
                <a:solidFill>
                  <a:schemeClr val="tx1">
                    <a:tint val="75000"/>
                  </a:schemeClr>
                </a:solidFill>
                <a:latin typeface="Sherman Sans Book" charset="0"/>
                <a:ea typeface="Sherman Sans Book" charset="0"/>
                <a:cs typeface="Sherman Sans Book" charset="0"/>
              </a:defRPr>
            </a:lvl4pPr>
            <a:lvl5pPr marL="1828800" indent="0" algn="ctr" defTabSz="914400" rtl="0" eaLnBrk="1" latinLnBrk="0" hangingPunct="1">
              <a:lnSpc>
                <a:spcPct val="100000"/>
              </a:lnSpc>
              <a:spcBef>
                <a:spcPts val="600"/>
              </a:spcBef>
              <a:spcAft>
                <a:spcPts val="400"/>
              </a:spcAft>
              <a:buClr>
                <a:srgbClr val="002060"/>
              </a:buClr>
              <a:buFont typeface="Wingdings 3" pitchFamily="18" charset="2"/>
              <a:buNone/>
              <a:defRPr sz="1400" kern="1200">
                <a:solidFill>
                  <a:schemeClr val="tx1">
                    <a:tint val="75000"/>
                  </a:schemeClr>
                </a:solidFill>
                <a:latin typeface="Sherman Sans Book" charset="0"/>
                <a:ea typeface="Sherman Sans Book" charset="0"/>
                <a:cs typeface="Sherman Sans Book" charset="0"/>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400" kern="1200">
                <a:solidFill>
                  <a:schemeClr val="tx1">
                    <a:tint val="75000"/>
                  </a:schemeClr>
                </a:solidFill>
                <a:latin typeface="+mn-lt"/>
                <a:ea typeface="+mn-ea"/>
                <a:cs typeface="+mn-cs"/>
              </a:defRPr>
            </a:lvl9pPr>
          </a:lstStyle>
          <a:p>
            <a:pPr algn="r"/>
            <a:r>
              <a:rPr lang="en-US" sz="2400" dirty="0">
                <a:solidFill>
                  <a:schemeClr val="bg1"/>
                </a:solidFill>
                <a:latin typeface="Sherman Serif Book" pitchFamily="50" charset="0"/>
                <a:ea typeface="Sherman Serif Book" pitchFamily="50" charset="0"/>
              </a:rPr>
              <a:t>In the Hadoop ecosystem</a:t>
            </a:r>
          </a:p>
        </p:txBody>
      </p:sp>
    </p:spTree>
    <p:extLst>
      <p:ext uri="{BB962C8B-B14F-4D97-AF65-F5344CB8AC3E}">
        <p14:creationId xmlns:p14="http://schemas.microsoft.com/office/powerpoint/2010/main" val="3754848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36E95C8-10D5-427F-9A1A-9A6E7017192F}"/>
              </a:ext>
            </a:extLst>
          </p:cNvPr>
          <p:cNvSpPr>
            <a:spLocks noGrp="1"/>
          </p:cNvSpPr>
          <p:nvPr>
            <p:ph type="title"/>
          </p:nvPr>
        </p:nvSpPr>
        <p:spPr>
          <a:xfrm>
            <a:off x="3274017" y="806365"/>
            <a:ext cx="5265560" cy="5229630"/>
          </a:xfrm>
        </p:spPr>
        <p:txBody>
          <a:bodyPr vert="horz" lIns="91440" tIns="45720" rIns="91440" bIns="45720" rtlCol="0" anchor="ctr">
            <a:normAutofit/>
          </a:bodyPr>
          <a:lstStyle/>
          <a:p>
            <a:r>
              <a:rPr lang="en-US" sz="5700" cap="all" spc="200">
                <a:solidFill>
                  <a:schemeClr val="tx1">
                    <a:lumMod val="95000"/>
                    <a:lumOff val="5000"/>
                  </a:schemeClr>
                </a:solidFill>
                <a:latin typeface="+mj-lt"/>
                <a:ea typeface="+mj-ea"/>
                <a:cs typeface="+mj-cs"/>
              </a:rPr>
              <a:t>Oozie</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0C97DB8-22AA-403A-91AD-A84F1295FD1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91D8D1A7-9BA2-496F-80FC-4777FB09509C}"/>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478536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8B204-2BF7-40C4-B8B7-0E69C57F0AE1}"/>
              </a:ext>
            </a:extLst>
          </p:cNvPr>
          <p:cNvSpPr>
            <a:spLocks noGrp="1"/>
          </p:cNvSpPr>
          <p:nvPr>
            <p:ph type="title"/>
          </p:nvPr>
        </p:nvSpPr>
        <p:spPr/>
        <p:txBody>
          <a:bodyPr/>
          <a:lstStyle/>
          <a:p>
            <a:r>
              <a:rPr lang="en-US"/>
              <a:t>Oozie</a:t>
            </a:r>
            <a:endParaRPr lang="en-US" dirty="0"/>
          </a:p>
        </p:txBody>
      </p:sp>
      <p:sp>
        <p:nvSpPr>
          <p:cNvPr id="3" name="Footer Placeholder 2">
            <a:extLst>
              <a:ext uri="{FF2B5EF4-FFF2-40B4-BE49-F238E27FC236}">
                <a16:creationId xmlns:a16="http://schemas.microsoft.com/office/drawing/2014/main" id="{40B73C97-21A3-4BD4-BDE7-32A0E1B7F080}"/>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0B6151D5-5344-4E6B-8134-F69B4E9A47A7}"/>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
        <p:nvSpPr>
          <p:cNvPr id="5" name="Content Placeholder 4">
            <a:extLst>
              <a:ext uri="{FF2B5EF4-FFF2-40B4-BE49-F238E27FC236}">
                <a16:creationId xmlns:a16="http://schemas.microsoft.com/office/drawing/2014/main" id="{6333E9C5-38C2-46C1-BE13-7C6BC8358062}"/>
              </a:ext>
            </a:extLst>
          </p:cNvPr>
          <p:cNvSpPr>
            <a:spLocks noGrp="1"/>
          </p:cNvSpPr>
          <p:nvPr>
            <p:ph idx="1"/>
          </p:nvPr>
        </p:nvSpPr>
        <p:spPr/>
        <p:txBody>
          <a:bodyPr/>
          <a:lstStyle/>
          <a:p>
            <a:r>
              <a:rPr lang="en-US"/>
              <a:t>Oozie is a workflow scheduler for Hadoop</a:t>
            </a:r>
          </a:p>
          <a:p>
            <a:r>
              <a:rPr lang="en-US"/>
              <a:t>You can create workflows and then schedule them</a:t>
            </a:r>
          </a:p>
          <a:p>
            <a:r>
              <a:rPr lang="en-US"/>
              <a:t>Has support for Hive, Pig, Flume, Sqoop, and more</a:t>
            </a:r>
          </a:p>
          <a:p>
            <a:r>
              <a:rPr lang="en-US"/>
              <a:t>Syntax of Oozie files are XML—not easy to edit directly</a:t>
            </a:r>
          </a:p>
          <a:p>
            <a:r>
              <a:rPr lang="en-US"/>
              <a:t>Analogous to SQL Server Agent + Integration Services, or IFFT</a:t>
            </a:r>
            <a:endParaRPr lang="en-US" dirty="0"/>
          </a:p>
        </p:txBody>
      </p:sp>
    </p:spTree>
    <p:extLst>
      <p:ext uri="{BB962C8B-B14F-4D97-AF65-F5344CB8AC3E}">
        <p14:creationId xmlns:p14="http://schemas.microsoft.com/office/powerpoint/2010/main" val="40859929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0208-135D-4108-9078-417D05D5D55E}"/>
              </a:ext>
            </a:extLst>
          </p:cNvPr>
          <p:cNvSpPr>
            <a:spLocks noGrp="1"/>
          </p:cNvSpPr>
          <p:nvPr>
            <p:ph type="title"/>
          </p:nvPr>
        </p:nvSpPr>
        <p:spPr/>
        <p:txBody>
          <a:bodyPr>
            <a:noAutofit/>
          </a:bodyPr>
          <a:lstStyle/>
          <a:p>
            <a:r>
              <a:rPr lang="en-US"/>
              <a:t>Oozie Concepts</a:t>
            </a:r>
            <a:endParaRPr lang="en-US" dirty="0"/>
          </a:p>
        </p:txBody>
      </p:sp>
      <p:sp>
        <p:nvSpPr>
          <p:cNvPr id="4" name="Footer Placeholder 3">
            <a:extLst>
              <a:ext uri="{FF2B5EF4-FFF2-40B4-BE49-F238E27FC236}">
                <a16:creationId xmlns:a16="http://schemas.microsoft.com/office/drawing/2014/main" id="{9C95DDEB-19C5-4945-8334-A42A20975F9F}"/>
              </a:ext>
            </a:extLst>
          </p:cNvPr>
          <p:cNvSpPr>
            <a:spLocks noGrp="1"/>
          </p:cNvSpPr>
          <p:nvPr>
            <p:ph type="ftr" sz="quarter" idx="11"/>
          </p:nvPr>
        </p:nvSpPr>
        <p:spPr/>
        <p:txBody>
          <a:bodyPr>
            <a:noAutofit/>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5C807089-4BEE-4EB5-BCCD-29551FA551A4}"/>
              </a:ext>
            </a:extLst>
          </p:cNvPr>
          <p:cNvSpPr>
            <a:spLocks noGrp="1"/>
          </p:cNvSpPr>
          <p:nvPr>
            <p:ph type="sldNum" sz="quarter" idx="12"/>
          </p:nvPr>
        </p:nvSpPr>
        <p:spPr/>
        <p:txBody>
          <a:bodyPr>
            <a:noAutofit/>
          </a:bodyPr>
          <a:lstStyle/>
          <a:p>
            <a:fld id="{4FAB73BC-B049-4115-A692-8D63A059BFB8}" type="slidenum">
              <a:rPr lang="en-US" smtClean="0"/>
              <a:pPr/>
              <a:t>39</a:t>
            </a:fld>
            <a:endParaRPr lang="en-US" dirty="0"/>
          </a:p>
        </p:txBody>
      </p:sp>
      <p:sp>
        <p:nvSpPr>
          <p:cNvPr id="3" name="Content Placeholder 2">
            <a:extLst>
              <a:ext uri="{FF2B5EF4-FFF2-40B4-BE49-F238E27FC236}">
                <a16:creationId xmlns:a16="http://schemas.microsoft.com/office/drawing/2014/main" id="{22DFA89E-AD7A-4EF1-8CA7-B78834565232}"/>
              </a:ext>
            </a:extLst>
          </p:cNvPr>
          <p:cNvSpPr>
            <a:spLocks noGrp="1"/>
          </p:cNvSpPr>
          <p:nvPr>
            <p:ph idx="1"/>
          </p:nvPr>
        </p:nvSpPr>
        <p:spPr>
          <a:xfrm>
            <a:off x="768096" y="2286000"/>
            <a:ext cx="7290055" cy="1642550"/>
          </a:xfrm>
        </p:spPr>
        <p:txBody>
          <a:bodyPr>
            <a:noAutofit/>
          </a:bodyPr>
          <a:lstStyle/>
          <a:p>
            <a:r>
              <a:rPr lang="en-US"/>
              <a:t>Workflow: jobs specifying a sequence of actions to execute</a:t>
            </a:r>
          </a:p>
          <a:p>
            <a:r>
              <a:rPr lang="en-US"/>
              <a:t>Coordinator: jobs are recurrent Oozie Workflow jobs that are triggered by time and data availability</a:t>
            </a:r>
          </a:p>
          <a:p>
            <a:r>
              <a:rPr lang="en-US"/>
              <a:t>Bundles: packages of Workflow + Coordinator jobs</a:t>
            </a:r>
            <a:endParaRPr lang="en-US" dirty="0"/>
          </a:p>
        </p:txBody>
      </p:sp>
      <p:grpSp>
        <p:nvGrpSpPr>
          <p:cNvPr id="13" name="Group 12">
            <a:extLst>
              <a:ext uri="{FF2B5EF4-FFF2-40B4-BE49-F238E27FC236}">
                <a16:creationId xmlns:a16="http://schemas.microsoft.com/office/drawing/2014/main" id="{14E3C6ED-93CC-4124-B1F4-8CD41E35B879}"/>
              </a:ext>
            </a:extLst>
          </p:cNvPr>
          <p:cNvGrpSpPr/>
          <p:nvPr/>
        </p:nvGrpSpPr>
        <p:grpSpPr>
          <a:xfrm>
            <a:off x="920496" y="4129719"/>
            <a:ext cx="5401279" cy="2143065"/>
            <a:chOff x="768096" y="4129719"/>
            <a:chExt cx="5401279" cy="2143065"/>
          </a:xfrm>
        </p:grpSpPr>
        <p:sp>
          <p:nvSpPr>
            <p:cNvPr id="8" name="Rectangle 7">
              <a:extLst>
                <a:ext uri="{FF2B5EF4-FFF2-40B4-BE49-F238E27FC236}">
                  <a16:creationId xmlns:a16="http://schemas.microsoft.com/office/drawing/2014/main" id="{7E760299-83DA-4FC8-B50A-D575A6CF9DFF}"/>
                </a:ext>
              </a:extLst>
            </p:cNvPr>
            <p:cNvSpPr/>
            <p:nvPr/>
          </p:nvSpPr>
          <p:spPr>
            <a:xfrm>
              <a:off x="768096" y="4129719"/>
              <a:ext cx="5401279" cy="2143065"/>
            </a:xfrm>
            <a:prstGeom prst="rect">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t">
              <a:noAutofit/>
            </a:bodyPr>
            <a:lstStyle/>
            <a:p>
              <a:r>
                <a:rPr lang="en-US" sz="2200" dirty="0">
                  <a:latin typeface="Sherman Sans Book" pitchFamily="50" charset="0"/>
                  <a:ea typeface="Sherman Sans Book" pitchFamily="50" charset="0"/>
                </a:rPr>
                <a:t>Bundle</a:t>
              </a:r>
            </a:p>
          </p:txBody>
        </p:sp>
        <p:sp>
          <p:nvSpPr>
            <p:cNvPr id="7" name="Rectangle 6">
              <a:extLst>
                <a:ext uri="{FF2B5EF4-FFF2-40B4-BE49-F238E27FC236}">
                  <a16:creationId xmlns:a16="http://schemas.microsoft.com/office/drawing/2014/main" id="{114265A7-414F-4682-BC64-91E43134D268}"/>
                </a:ext>
              </a:extLst>
            </p:cNvPr>
            <p:cNvSpPr/>
            <p:nvPr/>
          </p:nvSpPr>
          <p:spPr>
            <a:xfrm>
              <a:off x="1729490" y="4767392"/>
              <a:ext cx="4318283" cy="1304223"/>
            </a:xfrm>
            <a:prstGeom prst="rect">
              <a:avLst/>
            </a:prstGeom>
            <a:solidFill>
              <a:srgbClr val="BFBFBF"/>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t">
              <a:noAutofit/>
            </a:bodyPr>
            <a:lstStyle/>
            <a:p>
              <a:r>
                <a:rPr lang="en-US" sz="2200" dirty="0">
                  <a:solidFill>
                    <a:schemeClr val="tx1">
                      <a:lumMod val="65000"/>
                      <a:lumOff val="35000"/>
                    </a:schemeClr>
                  </a:solidFill>
                  <a:latin typeface="Sherman Sans Book" pitchFamily="50" charset="0"/>
                  <a:ea typeface="Sherman Sans Book" pitchFamily="50" charset="0"/>
                </a:rPr>
                <a:t>Coordinator</a:t>
              </a:r>
            </a:p>
          </p:txBody>
        </p:sp>
        <p:sp>
          <p:nvSpPr>
            <p:cNvPr id="6" name="Rectangle 5">
              <a:extLst>
                <a:ext uri="{FF2B5EF4-FFF2-40B4-BE49-F238E27FC236}">
                  <a16:creationId xmlns:a16="http://schemas.microsoft.com/office/drawing/2014/main" id="{3EBE1440-F508-46AB-8B4D-110D85F7D63E}"/>
                </a:ext>
              </a:extLst>
            </p:cNvPr>
            <p:cNvSpPr/>
            <p:nvPr/>
          </p:nvSpPr>
          <p:spPr>
            <a:xfrm>
              <a:off x="3888631" y="5124943"/>
              <a:ext cx="1925052" cy="84221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r>
                <a:rPr lang="en-US" sz="2200" dirty="0">
                  <a:latin typeface="Sherman Sans Book" pitchFamily="50" charset="0"/>
                  <a:ea typeface="Sherman Sans Book" pitchFamily="50" charset="0"/>
                </a:rPr>
                <a:t>Workflow</a:t>
              </a:r>
            </a:p>
          </p:txBody>
        </p:sp>
      </p:grpSp>
    </p:spTree>
    <p:extLst>
      <p:ext uri="{BB962C8B-B14F-4D97-AF65-F5344CB8AC3E}">
        <p14:creationId xmlns:p14="http://schemas.microsoft.com/office/powerpoint/2010/main" val="2940477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052E-35EC-418C-AD08-7ECAF1422C9A}"/>
              </a:ext>
            </a:extLst>
          </p:cNvPr>
          <p:cNvSpPr>
            <a:spLocks noGrp="1"/>
          </p:cNvSpPr>
          <p:nvPr>
            <p:ph type="title"/>
          </p:nvPr>
        </p:nvSpPr>
        <p:spPr/>
        <p:txBody>
          <a:bodyPr/>
          <a:lstStyle/>
          <a:p>
            <a:r>
              <a:rPr lang="en-US" dirty="0"/>
              <a:t>Impala vs. Hive</a:t>
            </a:r>
          </a:p>
        </p:txBody>
      </p:sp>
      <p:sp>
        <p:nvSpPr>
          <p:cNvPr id="6" name="Text Placeholder 5">
            <a:extLst>
              <a:ext uri="{FF2B5EF4-FFF2-40B4-BE49-F238E27FC236}">
                <a16:creationId xmlns:a16="http://schemas.microsoft.com/office/drawing/2014/main" id="{5215FD17-08F2-43EB-9ECD-A6F0D996A272}"/>
              </a:ext>
            </a:extLst>
          </p:cNvPr>
          <p:cNvSpPr>
            <a:spLocks noGrp="1"/>
          </p:cNvSpPr>
          <p:nvPr>
            <p:ph type="body" idx="1"/>
          </p:nvPr>
        </p:nvSpPr>
        <p:spPr/>
        <p:txBody>
          <a:bodyPr/>
          <a:lstStyle/>
          <a:p>
            <a:r>
              <a:rPr lang="en-US" dirty="0"/>
              <a:t>Impala</a:t>
            </a:r>
          </a:p>
        </p:txBody>
      </p:sp>
      <p:sp>
        <p:nvSpPr>
          <p:cNvPr id="7" name="Text Placeholder 6">
            <a:extLst>
              <a:ext uri="{FF2B5EF4-FFF2-40B4-BE49-F238E27FC236}">
                <a16:creationId xmlns:a16="http://schemas.microsoft.com/office/drawing/2014/main" id="{ED601C92-E04A-4C75-A775-7329BBCC0F49}"/>
              </a:ext>
            </a:extLst>
          </p:cNvPr>
          <p:cNvSpPr>
            <a:spLocks noGrp="1"/>
          </p:cNvSpPr>
          <p:nvPr>
            <p:ph type="body" sz="quarter" idx="3"/>
          </p:nvPr>
        </p:nvSpPr>
        <p:spPr/>
        <p:txBody>
          <a:bodyPr/>
          <a:lstStyle/>
          <a:p>
            <a:r>
              <a:rPr lang="en-US" dirty="0"/>
              <a:t>Hive</a:t>
            </a:r>
          </a:p>
        </p:txBody>
      </p:sp>
      <p:sp>
        <p:nvSpPr>
          <p:cNvPr id="3" name="Footer Placeholder 2">
            <a:extLst>
              <a:ext uri="{FF2B5EF4-FFF2-40B4-BE49-F238E27FC236}">
                <a16:creationId xmlns:a16="http://schemas.microsoft.com/office/drawing/2014/main" id="{AAC89E90-D506-4347-9A5D-C9679EC36F8A}"/>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D268617-46C9-4301-8910-0F01A10B2BE5}"/>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5" name="Content Placeholder 4">
            <a:extLst>
              <a:ext uri="{FF2B5EF4-FFF2-40B4-BE49-F238E27FC236}">
                <a16:creationId xmlns:a16="http://schemas.microsoft.com/office/drawing/2014/main" id="{595EEC16-B722-4057-B360-40B983170CB2}"/>
              </a:ext>
            </a:extLst>
          </p:cNvPr>
          <p:cNvSpPr>
            <a:spLocks noGrp="1"/>
          </p:cNvSpPr>
          <p:nvPr>
            <p:ph sz="half" idx="13"/>
          </p:nvPr>
        </p:nvSpPr>
        <p:spPr/>
        <p:txBody>
          <a:bodyPr/>
          <a:lstStyle/>
          <a:p>
            <a:r>
              <a:rPr lang="en-US" dirty="0"/>
              <a:t>Interactive SQL over Hadoop</a:t>
            </a:r>
          </a:p>
          <a:p>
            <a:r>
              <a:rPr lang="en-US" dirty="0"/>
              <a:t>Processes queries in memory on worker nodes</a:t>
            </a:r>
          </a:p>
          <a:p>
            <a:r>
              <a:rPr lang="en-US" dirty="0"/>
              <a:t>Working data loaded into memory for faster query times</a:t>
            </a:r>
          </a:p>
          <a:p>
            <a:r>
              <a:rPr lang="en-US" dirty="0"/>
              <a:t>Does not generate MapReduce jobs</a:t>
            </a:r>
          </a:p>
        </p:txBody>
      </p:sp>
      <p:sp>
        <p:nvSpPr>
          <p:cNvPr id="8" name="Content Placeholder 7">
            <a:extLst>
              <a:ext uri="{FF2B5EF4-FFF2-40B4-BE49-F238E27FC236}">
                <a16:creationId xmlns:a16="http://schemas.microsoft.com/office/drawing/2014/main" id="{03A220F9-E1CA-4576-9045-D2E3F1C2FC00}"/>
              </a:ext>
            </a:extLst>
          </p:cNvPr>
          <p:cNvSpPr>
            <a:spLocks noGrp="1"/>
          </p:cNvSpPr>
          <p:nvPr>
            <p:ph sz="half" idx="14"/>
          </p:nvPr>
        </p:nvSpPr>
        <p:spPr/>
        <p:txBody>
          <a:bodyPr/>
          <a:lstStyle/>
          <a:p>
            <a:r>
              <a:rPr lang="en-US" dirty="0"/>
              <a:t>Batch SQL over Hadoop</a:t>
            </a:r>
          </a:p>
          <a:p>
            <a:r>
              <a:rPr lang="en-US" dirty="0"/>
              <a:t>Processes queries via MapReduce</a:t>
            </a:r>
          </a:p>
          <a:p>
            <a:r>
              <a:rPr lang="en-US" dirty="0"/>
              <a:t>Working data remain on disk</a:t>
            </a:r>
          </a:p>
          <a:p>
            <a:r>
              <a:rPr lang="en-US" dirty="0"/>
              <a:t>Query generates a MapReduce job</a:t>
            </a:r>
          </a:p>
        </p:txBody>
      </p:sp>
    </p:spTree>
    <p:extLst>
      <p:ext uri="{BB962C8B-B14F-4D97-AF65-F5344CB8AC3E}">
        <p14:creationId xmlns:p14="http://schemas.microsoft.com/office/powerpoint/2010/main" val="34101678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A81C-D0DB-46B1-B54A-012293C2CB06}"/>
              </a:ext>
            </a:extLst>
          </p:cNvPr>
          <p:cNvSpPr>
            <a:spLocks noGrp="1"/>
          </p:cNvSpPr>
          <p:nvPr>
            <p:ph type="title"/>
          </p:nvPr>
        </p:nvSpPr>
        <p:spPr/>
        <p:txBody>
          <a:bodyPr/>
          <a:lstStyle/>
          <a:p>
            <a:r>
              <a:rPr lang="en-US" dirty="0"/>
              <a:t>Workflow Example: </a:t>
            </a:r>
            <a:br>
              <a:rPr lang="en-US" dirty="0"/>
            </a:br>
            <a:r>
              <a:rPr lang="en-US" dirty="0"/>
              <a:t>Customer Web Analytics</a:t>
            </a:r>
          </a:p>
        </p:txBody>
      </p:sp>
      <p:graphicFrame>
        <p:nvGraphicFramePr>
          <p:cNvPr id="7" name="Content Placeholder 2">
            <a:extLst>
              <a:ext uri="{FF2B5EF4-FFF2-40B4-BE49-F238E27FC236}">
                <a16:creationId xmlns:a16="http://schemas.microsoft.com/office/drawing/2014/main" id="{1B5003E4-942C-4024-B97C-205673693022}"/>
              </a:ext>
            </a:extLst>
          </p:cNvPr>
          <p:cNvGraphicFramePr>
            <a:graphicFrameLocks noGrp="1"/>
          </p:cNvGraphicFramePr>
          <p:nvPr>
            <p:ph idx="4294967295"/>
            <p:extLst>
              <p:ext uri="{D42A27DB-BD31-4B8C-83A1-F6EECF244321}">
                <p14:modId xmlns:p14="http://schemas.microsoft.com/office/powerpoint/2010/main" val="3928120121"/>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155A131-2CE9-4B6F-B051-5CC8042F0B0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ABA6C7F-A1DB-4A01-BE71-3361CD8F7B03}"/>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24022627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F6474-0BA5-4FFA-AD3F-0FC232B687D6}"/>
              </a:ext>
            </a:extLst>
          </p:cNvPr>
          <p:cNvSpPr>
            <a:spLocks noGrp="1"/>
          </p:cNvSpPr>
          <p:nvPr>
            <p:ph type="title"/>
          </p:nvPr>
        </p:nvSpPr>
        <p:spPr/>
        <p:txBody>
          <a:bodyPr/>
          <a:lstStyle/>
          <a:p>
            <a:r>
              <a:rPr lang="en-US"/>
              <a:t>Coordinator</a:t>
            </a:r>
            <a:endParaRPr lang="en-US" dirty="0"/>
          </a:p>
        </p:txBody>
      </p:sp>
      <p:sp>
        <p:nvSpPr>
          <p:cNvPr id="6" name="Text Placeholder 5">
            <a:extLst>
              <a:ext uri="{FF2B5EF4-FFF2-40B4-BE49-F238E27FC236}">
                <a16:creationId xmlns:a16="http://schemas.microsoft.com/office/drawing/2014/main" id="{F0F70EA0-2D3E-457D-9A26-46E331338285}"/>
              </a:ext>
            </a:extLst>
          </p:cNvPr>
          <p:cNvSpPr>
            <a:spLocks noGrp="1"/>
          </p:cNvSpPr>
          <p:nvPr>
            <p:ph type="body" idx="1"/>
          </p:nvPr>
        </p:nvSpPr>
        <p:spPr/>
        <p:txBody>
          <a:bodyPr/>
          <a:lstStyle/>
          <a:p>
            <a:r>
              <a:rPr lang="en-US" dirty="0"/>
              <a:t>Coordinator</a:t>
            </a:r>
          </a:p>
        </p:txBody>
      </p:sp>
      <p:sp>
        <p:nvSpPr>
          <p:cNvPr id="7" name="Text Placeholder 6">
            <a:extLst>
              <a:ext uri="{FF2B5EF4-FFF2-40B4-BE49-F238E27FC236}">
                <a16:creationId xmlns:a16="http://schemas.microsoft.com/office/drawing/2014/main" id="{C6614693-86FA-4649-B873-468473084D08}"/>
              </a:ext>
            </a:extLst>
          </p:cNvPr>
          <p:cNvSpPr>
            <a:spLocks noGrp="1"/>
          </p:cNvSpPr>
          <p:nvPr>
            <p:ph type="body" sz="quarter" idx="3"/>
          </p:nvPr>
        </p:nvSpPr>
        <p:spPr/>
        <p:txBody>
          <a:bodyPr/>
          <a:lstStyle/>
          <a:p>
            <a:r>
              <a:rPr lang="en-US" dirty="0"/>
              <a:t>Bundle</a:t>
            </a:r>
          </a:p>
        </p:txBody>
      </p:sp>
      <p:sp>
        <p:nvSpPr>
          <p:cNvPr id="4" name="Footer Placeholder 3">
            <a:extLst>
              <a:ext uri="{FF2B5EF4-FFF2-40B4-BE49-F238E27FC236}">
                <a16:creationId xmlns:a16="http://schemas.microsoft.com/office/drawing/2014/main" id="{1A3C437D-BF7D-4097-B558-2C3BFC245885}"/>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B92894E8-37D6-458D-9E08-7C7CC602D12A}"/>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
        <p:nvSpPr>
          <p:cNvPr id="3" name="Content Placeholder 2">
            <a:extLst>
              <a:ext uri="{FF2B5EF4-FFF2-40B4-BE49-F238E27FC236}">
                <a16:creationId xmlns:a16="http://schemas.microsoft.com/office/drawing/2014/main" id="{A3236D0F-62FB-4DE6-92A4-A9EA9C605F97}"/>
              </a:ext>
            </a:extLst>
          </p:cNvPr>
          <p:cNvSpPr>
            <a:spLocks noGrp="1"/>
          </p:cNvSpPr>
          <p:nvPr>
            <p:ph sz="half" idx="13"/>
          </p:nvPr>
        </p:nvSpPr>
        <p:spPr/>
        <p:txBody>
          <a:bodyPr/>
          <a:lstStyle/>
          <a:p>
            <a:r>
              <a:rPr lang="en-US" dirty="0"/>
              <a:t>Schedule a Workflow to run: </a:t>
            </a:r>
          </a:p>
          <a:p>
            <a:pPr lvl="1"/>
            <a:r>
              <a:rPr lang="en-US" dirty="0"/>
              <a:t>Daily</a:t>
            </a:r>
          </a:p>
          <a:p>
            <a:pPr lvl="1"/>
            <a:r>
              <a:rPr lang="en-US" dirty="0"/>
              <a:t>Hourly</a:t>
            </a:r>
          </a:p>
          <a:p>
            <a:pPr lvl="1"/>
            <a:r>
              <a:rPr lang="en-US" dirty="0"/>
              <a:t>Weekly </a:t>
            </a:r>
          </a:p>
          <a:p>
            <a:pPr lvl="1"/>
            <a:r>
              <a:rPr lang="en-US" dirty="0"/>
              <a:t>Monthly</a:t>
            </a:r>
          </a:p>
          <a:p>
            <a:pPr lvl="1"/>
            <a:r>
              <a:rPr lang="en-US" dirty="0"/>
              <a:t>Yearly</a:t>
            </a:r>
          </a:p>
        </p:txBody>
      </p:sp>
      <p:sp>
        <p:nvSpPr>
          <p:cNvPr id="8" name="Content Placeholder 7">
            <a:extLst>
              <a:ext uri="{FF2B5EF4-FFF2-40B4-BE49-F238E27FC236}">
                <a16:creationId xmlns:a16="http://schemas.microsoft.com/office/drawing/2014/main" id="{ED1B0782-1E6D-4A5A-97EB-C458F76C484C}"/>
              </a:ext>
            </a:extLst>
          </p:cNvPr>
          <p:cNvSpPr>
            <a:spLocks noGrp="1"/>
          </p:cNvSpPr>
          <p:nvPr>
            <p:ph sz="half" idx="14"/>
          </p:nvPr>
        </p:nvSpPr>
        <p:spPr/>
        <p:txBody>
          <a:bodyPr/>
          <a:lstStyle/>
          <a:p>
            <a:r>
              <a:rPr lang="en-US" dirty="0"/>
              <a:t>A collection of Coordinators managed together</a:t>
            </a:r>
          </a:p>
          <a:p>
            <a:r>
              <a:rPr lang="en-US" dirty="0"/>
              <a:t>Can start in parallel or in series</a:t>
            </a:r>
          </a:p>
        </p:txBody>
      </p:sp>
    </p:spTree>
    <p:extLst>
      <p:ext uri="{BB962C8B-B14F-4D97-AF65-F5344CB8AC3E}">
        <p14:creationId xmlns:p14="http://schemas.microsoft.com/office/powerpoint/2010/main" val="343902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A611368-E8C0-48CE-83A7-E71317AD000C}"/>
              </a:ext>
            </a:extLst>
          </p:cNvPr>
          <p:cNvSpPr>
            <a:spLocks noGrp="1"/>
          </p:cNvSpPr>
          <p:nvPr>
            <p:ph type="title"/>
          </p:nvPr>
        </p:nvSpPr>
        <p:spPr>
          <a:xfrm>
            <a:off x="3274017" y="806365"/>
            <a:ext cx="5265560" cy="5229630"/>
          </a:xfrm>
        </p:spPr>
        <p:txBody>
          <a:bodyPr vert="horz" lIns="91440" tIns="45720" rIns="91440" bIns="45720" rtlCol="0" anchor="ctr">
            <a:normAutofit/>
          </a:bodyPr>
          <a:lstStyle/>
          <a:p>
            <a:r>
              <a:rPr lang="en-US" sz="5700" cap="all" spc="200">
                <a:solidFill>
                  <a:schemeClr val="tx1">
                    <a:lumMod val="95000"/>
                    <a:lumOff val="5000"/>
                  </a:schemeClr>
                </a:solidFill>
                <a:latin typeface="+mj-lt"/>
                <a:ea typeface="+mj-ea"/>
                <a:cs typeface="+mj-cs"/>
              </a:rPr>
              <a:t>Spark</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A29CA31-4DF1-45B4-823C-0DD64AF454D0}"/>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5807B05-E586-4EED-918E-605EAD53E80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2723866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B8592-8474-4C75-B81F-26A858AAEBFE}"/>
              </a:ext>
            </a:extLst>
          </p:cNvPr>
          <p:cNvSpPr>
            <a:spLocks noGrp="1"/>
          </p:cNvSpPr>
          <p:nvPr>
            <p:ph type="title"/>
          </p:nvPr>
        </p:nvSpPr>
        <p:spPr/>
        <p:txBody>
          <a:bodyPr/>
          <a:lstStyle/>
          <a:p>
            <a:r>
              <a:rPr lang="en-US"/>
              <a:t>Spark</a:t>
            </a:r>
            <a:endParaRPr lang="en-IN" dirty="0"/>
          </a:p>
        </p:txBody>
      </p:sp>
      <p:sp>
        <p:nvSpPr>
          <p:cNvPr id="4" name="Footer Placeholder 3">
            <a:extLst>
              <a:ext uri="{FF2B5EF4-FFF2-40B4-BE49-F238E27FC236}">
                <a16:creationId xmlns:a16="http://schemas.microsoft.com/office/drawing/2014/main" id="{3D286903-6656-4B0C-BAA7-D62BB605A14E}"/>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2D768F2D-9661-40B2-AC0E-1822E1E34871}"/>
              </a:ext>
            </a:extLst>
          </p:cNvPr>
          <p:cNvSpPr>
            <a:spLocks noGrp="1"/>
          </p:cNvSpPr>
          <p:nvPr>
            <p:ph type="sldNum" sz="quarter" idx="12"/>
          </p:nvPr>
        </p:nvSpPr>
        <p:spPr/>
        <p:txBody>
          <a:bodyPr/>
          <a:lstStyle/>
          <a:p>
            <a:fld id="{4FAB73BC-B049-4115-A692-8D63A059BFB8}" type="slidenum">
              <a:rPr lang="en-US" smtClean="0"/>
              <a:pPr/>
              <a:t>43</a:t>
            </a:fld>
            <a:endParaRPr lang="en-US" dirty="0"/>
          </a:p>
        </p:txBody>
      </p:sp>
      <p:sp>
        <p:nvSpPr>
          <p:cNvPr id="3" name="Content Placeholder 2">
            <a:extLst>
              <a:ext uri="{FF2B5EF4-FFF2-40B4-BE49-F238E27FC236}">
                <a16:creationId xmlns:a16="http://schemas.microsoft.com/office/drawing/2014/main" id="{08D28343-664E-4252-B919-7634531C0A75}"/>
              </a:ext>
            </a:extLst>
          </p:cNvPr>
          <p:cNvSpPr>
            <a:spLocks noGrp="1"/>
          </p:cNvSpPr>
          <p:nvPr>
            <p:ph idx="1"/>
          </p:nvPr>
        </p:nvSpPr>
        <p:spPr/>
        <p:txBody>
          <a:bodyPr/>
          <a:lstStyle/>
          <a:p>
            <a:r>
              <a:rPr lang="en-US"/>
              <a:t>General-purpose data-processing/computing engine</a:t>
            </a:r>
          </a:p>
          <a:p>
            <a:r>
              <a:rPr lang="en-US"/>
              <a:t>Developed at UC Berkeley AMP Lab</a:t>
            </a:r>
          </a:p>
          <a:p>
            <a:r>
              <a:rPr lang="en-US"/>
              <a:t>Step up from Hive and Pig, which are still batch-oriented</a:t>
            </a:r>
          </a:p>
          <a:p>
            <a:r>
              <a:rPr lang="en-US"/>
              <a:t>Stores working data in memory for fast processing (RDDs and data frames)</a:t>
            </a:r>
          </a:p>
          <a:p>
            <a:r>
              <a:rPr lang="en-US"/>
              <a:t>Best-suited machine learning tasks and interactive/exploratory analytics</a:t>
            </a:r>
          </a:p>
          <a:p>
            <a:r>
              <a:rPr lang="en-US"/>
              <a:t>APIs/language support for Python, Scala, Java, and R</a:t>
            </a:r>
            <a:endParaRPr lang="en-US" dirty="0"/>
          </a:p>
        </p:txBody>
      </p:sp>
      <p:pic>
        <p:nvPicPr>
          <p:cNvPr id="6" name="Picture 2" descr="https://sparkhub.databricks.com/wp-content/uploads/2015/06/sparklogo_homepage.png">
            <a:extLst>
              <a:ext uri="{FF2B5EF4-FFF2-40B4-BE49-F238E27FC236}">
                <a16:creationId xmlns:a16="http://schemas.microsoft.com/office/drawing/2014/main" id="{2E9361FF-9E21-44E3-A22B-3593F4999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9034" y="679938"/>
            <a:ext cx="1688953" cy="880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4798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1C0-4004-4F25-ADE7-00BAAB37983C}"/>
              </a:ext>
            </a:extLst>
          </p:cNvPr>
          <p:cNvSpPr>
            <a:spLocks noGrp="1"/>
          </p:cNvSpPr>
          <p:nvPr>
            <p:ph type="title"/>
          </p:nvPr>
        </p:nvSpPr>
        <p:spPr/>
        <p:txBody>
          <a:bodyPr/>
          <a:lstStyle/>
          <a:p>
            <a:r>
              <a:rPr lang="en-US"/>
              <a:t>Spark Libraries</a:t>
            </a:r>
            <a:endParaRPr lang="en-IN" dirty="0"/>
          </a:p>
        </p:txBody>
      </p:sp>
      <p:sp>
        <p:nvSpPr>
          <p:cNvPr id="4" name="Footer Placeholder 3">
            <a:extLst>
              <a:ext uri="{FF2B5EF4-FFF2-40B4-BE49-F238E27FC236}">
                <a16:creationId xmlns:a16="http://schemas.microsoft.com/office/drawing/2014/main" id="{F47540DD-1CFB-45E1-A165-59F40F2EDBF7}"/>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7C38AD99-8650-4672-B6F3-50469FA7D7CE}"/>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
        <p:nvSpPr>
          <p:cNvPr id="3" name="Content Placeholder 2">
            <a:extLst>
              <a:ext uri="{FF2B5EF4-FFF2-40B4-BE49-F238E27FC236}">
                <a16:creationId xmlns:a16="http://schemas.microsoft.com/office/drawing/2014/main" id="{69605E7A-4F4C-491E-B28B-B689BF88D086}"/>
              </a:ext>
            </a:extLst>
          </p:cNvPr>
          <p:cNvSpPr>
            <a:spLocks noGrp="1"/>
          </p:cNvSpPr>
          <p:nvPr>
            <p:ph idx="1"/>
          </p:nvPr>
        </p:nvSpPr>
        <p:spPr>
          <a:xfrm>
            <a:off x="768096" y="2286000"/>
            <a:ext cx="7290055" cy="2063262"/>
          </a:xfrm>
        </p:spPr>
        <p:txBody>
          <a:bodyPr/>
          <a:lstStyle/>
          <a:p>
            <a:r>
              <a:rPr lang="en-US" dirty="0"/>
              <a:t>Four libraries built on Spark Core</a:t>
            </a:r>
          </a:p>
          <a:p>
            <a:pPr marL="470916" lvl="1" indent="-342900">
              <a:buFont typeface="+mj-lt"/>
              <a:buAutoNum type="arabicPeriod"/>
            </a:pPr>
            <a:r>
              <a:rPr lang="en-US" b="1" dirty="0" err="1"/>
              <a:t>MLlib</a:t>
            </a:r>
            <a:r>
              <a:rPr lang="en-US" b="1" dirty="0"/>
              <a:t>: </a:t>
            </a:r>
            <a:r>
              <a:rPr lang="en-US" dirty="0"/>
              <a:t>a machine learning library</a:t>
            </a:r>
          </a:p>
          <a:p>
            <a:pPr marL="470916" lvl="1" indent="-342900">
              <a:buFont typeface="+mj-lt"/>
              <a:buAutoNum type="arabicPeriod"/>
            </a:pPr>
            <a:r>
              <a:rPr lang="en-US" b="1" dirty="0"/>
              <a:t>Spark Streaming: </a:t>
            </a:r>
            <a:r>
              <a:rPr lang="en-US" dirty="0"/>
              <a:t>enables high-throughput, fault-tolerant stream processing of live data streams</a:t>
            </a:r>
          </a:p>
          <a:p>
            <a:pPr marL="470916" lvl="1" indent="-342900">
              <a:buFont typeface="+mj-lt"/>
              <a:buAutoNum type="arabicPeriod"/>
            </a:pPr>
            <a:r>
              <a:rPr lang="en-US" b="1" dirty="0"/>
              <a:t>Spark SQL: </a:t>
            </a:r>
            <a:r>
              <a:rPr lang="en-US" dirty="0"/>
              <a:t>runs SQL and </a:t>
            </a:r>
            <a:r>
              <a:rPr lang="en-US" dirty="0" err="1"/>
              <a:t>HiveQL</a:t>
            </a:r>
            <a:r>
              <a:rPr lang="en-US" dirty="0"/>
              <a:t> queries, accesses </a:t>
            </a:r>
            <a:r>
              <a:rPr lang="en-US" dirty="0" err="1"/>
              <a:t>Metastore</a:t>
            </a:r>
            <a:endParaRPr lang="en-US" dirty="0"/>
          </a:p>
          <a:p>
            <a:pPr marL="470916" lvl="1" indent="-342900">
              <a:buFont typeface="+mj-lt"/>
              <a:buAutoNum type="arabicPeriod"/>
            </a:pPr>
            <a:r>
              <a:rPr lang="en-US" b="1" dirty="0" err="1"/>
              <a:t>GraphX</a:t>
            </a:r>
            <a:r>
              <a:rPr lang="en-US" b="1" dirty="0"/>
              <a:t>: </a:t>
            </a:r>
            <a:r>
              <a:rPr lang="en-US" dirty="0"/>
              <a:t>an API for graphs and graph-parallel computation</a:t>
            </a:r>
          </a:p>
        </p:txBody>
      </p:sp>
      <p:grpSp>
        <p:nvGrpSpPr>
          <p:cNvPr id="15" name="Group 14"/>
          <p:cNvGrpSpPr/>
          <p:nvPr/>
        </p:nvGrpSpPr>
        <p:grpSpPr>
          <a:xfrm>
            <a:off x="2192801" y="4557074"/>
            <a:ext cx="4758398" cy="1813518"/>
            <a:chOff x="2656113" y="4859383"/>
            <a:chExt cx="3831773" cy="1813518"/>
          </a:xfrm>
        </p:grpSpPr>
        <p:sp>
          <p:nvSpPr>
            <p:cNvPr id="16" name="Rectangle 15"/>
            <p:cNvSpPr/>
            <p:nvPr/>
          </p:nvSpPr>
          <p:spPr>
            <a:xfrm>
              <a:off x="3637279"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Streaming</a:t>
              </a:r>
            </a:p>
          </p:txBody>
        </p:sp>
        <p:sp>
          <p:nvSpPr>
            <p:cNvPr id="17" name="Rectangle 16"/>
            <p:cNvSpPr/>
            <p:nvPr/>
          </p:nvSpPr>
          <p:spPr>
            <a:xfrm>
              <a:off x="5599611"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GraphX</a:t>
              </a:r>
              <a:br>
                <a:rPr lang="en-US" sz="1600" dirty="0">
                  <a:latin typeface="Sherman Serif Book"/>
                </a:rPr>
              </a:br>
              <a:r>
                <a:rPr lang="en-US" sz="1600" dirty="0">
                  <a:latin typeface="Sherman Serif Book"/>
                </a:rPr>
                <a:t>(graph)</a:t>
              </a:r>
            </a:p>
          </p:txBody>
        </p:sp>
        <p:sp>
          <p:nvSpPr>
            <p:cNvPr id="18" name="Rectangle 17"/>
            <p:cNvSpPr/>
            <p:nvPr/>
          </p:nvSpPr>
          <p:spPr>
            <a:xfrm>
              <a:off x="4618445"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MLlib</a:t>
              </a:r>
              <a:br>
                <a:rPr lang="en-US" sz="1600" dirty="0">
                  <a:latin typeface="Sherman Serif Book"/>
                </a:rPr>
              </a:br>
              <a:r>
                <a:rPr lang="en-US" sz="1600" dirty="0">
                  <a:latin typeface="Sherman Serif Book"/>
                </a:rPr>
                <a:t>(machine</a:t>
              </a:r>
              <a:br>
                <a:rPr lang="en-US" sz="1600" dirty="0">
                  <a:latin typeface="Sherman Serif Book"/>
                </a:rPr>
              </a:br>
              <a:r>
                <a:rPr lang="en-US" sz="1600" dirty="0">
                  <a:latin typeface="Sherman Serif Book"/>
                </a:rPr>
                <a:t>learning)</a:t>
              </a:r>
            </a:p>
          </p:txBody>
        </p:sp>
        <p:sp>
          <p:nvSpPr>
            <p:cNvPr id="19" name="Rectangle 18"/>
            <p:cNvSpPr/>
            <p:nvPr/>
          </p:nvSpPr>
          <p:spPr>
            <a:xfrm>
              <a:off x="2656113" y="6148250"/>
              <a:ext cx="3831773" cy="524651"/>
            </a:xfrm>
            <a:prstGeom prst="rect">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erif Book"/>
                </a:rPr>
                <a:t>Apache Spark</a:t>
              </a:r>
            </a:p>
          </p:txBody>
        </p:sp>
        <p:sp>
          <p:nvSpPr>
            <p:cNvPr id="20" name="Rectangle 19"/>
            <p:cNvSpPr/>
            <p:nvPr/>
          </p:nvSpPr>
          <p:spPr>
            <a:xfrm>
              <a:off x="2656113"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SQL</a:t>
              </a:r>
            </a:p>
          </p:txBody>
        </p:sp>
      </p:grpSp>
    </p:spTree>
    <p:extLst>
      <p:ext uri="{BB962C8B-B14F-4D97-AF65-F5344CB8AC3E}">
        <p14:creationId xmlns:p14="http://schemas.microsoft.com/office/powerpoint/2010/main" val="224766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2FCAC-5E09-44E9-ADFA-BA485D9FD7E6}"/>
              </a:ext>
            </a:extLst>
          </p:cNvPr>
          <p:cNvSpPr>
            <a:spLocks noGrp="1"/>
          </p:cNvSpPr>
          <p:nvPr>
            <p:ph type="title"/>
          </p:nvPr>
        </p:nvSpPr>
        <p:spPr/>
        <p:txBody>
          <a:bodyPr/>
          <a:lstStyle/>
          <a:p>
            <a:r>
              <a:rPr lang="en-US"/>
              <a:t>Spark Architectural Components</a:t>
            </a:r>
            <a:endParaRPr lang="en-IN" dirty="0"/>
          </a:p>
        </p:txBody>
      </p:sp>
      <p:sp>
        <p:nvSpPr>
          <p:cNvPr id="4" name="Footer Placeholder 3">
            <a:extLst>
              <a:ext uri="{FF2B5EF4-FFF2-40B4-BE49-F238E27FC236}">
                <a16:creationId xmlns:a16="http://schemas.microsoft.com/office/drawing/2014/main" id="{5917AAF1-FF9B-4198-9DBE-C418996E0819}"/>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825048B4-C1C5-4594-92F5-BE4AC6ACC87F}"/>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
        <p:nvSpPr>
          <p:cNvPr id="3" name="Content Placeholder 2">
            <a:extLst>
              <a:ext uri="{FF2B5EF4-FFF2-40B4-BE49-F238E27FC236}">
                <a16:creationId xmlns:a16="http://schemas.microsoft.com/office/drawing/2014/main" id="{234F34AD-5A11-4A51-A7B5-A30375433485}"/>
              </a:ext>
            </a:extLst>
          </p:cNvPr>
          <p:cNvSpPr>
            <a:spLocks noGrp="1"/>
          </p:cNvSpPr>
          <p:nvPr>
            <p:ph idx="1"/>
          </p:nvPr>
        </p:nvSpPr>
        <p:spPr>
          <a:xfrm>
            <a:off x="768096" y="5405507"/>
            <a:ext cx="7290055" cy="903852"/>
          </a:xfrm>
        </p:spPr>
        <p:txBody>
          <a:bodyPr/>
          <a:lstStyle/>
          <a:p>
            <a:r>
              <a:rPr lang="en-US" sz="1800" dirty="0"/>
              <a:t>Spark applications are similar to Pig scripts in the sense that a Spark application defines various transformations and actions on data, but the actual steps of the script are not executed until an output is requested. </a:t>
            </a:r>
          </a:p>
        </p:txBody>
      </p:sp>
      <p:grpSp>
        <p:nvGrpSpPr>
          <p:cNvPr id="28" name="Group 27"/>
          <p:cNvGrpSpPr/>
          <p:nvPr/>
        </p:nvGrpSpPr>
        <p:grpSpPr>
          <a:xfrm>
            <a:off x="1288869" y="2098767"/>
            <a:ext cx="6592387" cy="3068227"/>
            <a:chOff x="1288869" y="2098767"/>
            <a:chExt cx="6592387" cy="3068227"/>
          </a:xfrm>
        </p:grpSpPr>
        <p:sp>
          <p:nvSpPr>
            <p:cNvPr id="11" name="Rectangle 10"/>
            <p:cNvSpPr/>
            <p:nvPr/>
          </p:nvSpPr>
          <p:spPr>
            <a:xfrm>
              <a:off x="3683726" y="3336126"/>
              <a:ext cx="1654628" cy="687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Sherman Serif Book"/>
                </a:rPr>
                <a:t>Cluster Manager</a:t>
              </a:r>
            </a:p>
          </p:txBody>
        </p:sp>
        <p:sp>
          <p:nvSpPr>
            <p:cNvPr id="12" name="Rectangle 11"/>
            <p:cNvSpPr/>
            <p:nvPr/>
          </p:nvSpPr>
          <p:spPr>
            <a:xfrm>
              <a:off x="1288869" y="3012564"/>
              <a:ext cx="1654628" cy="10543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lgn="ctr"/>
              <a:r>
                <a:rPr lang="en-US" sz="1600" dirty="0">
                  <a:latin typeface="Sherman Serif Book"/>
                </a:rPr>
                <a:t>Driver Program</a:t>
              </a:r>
            </a:p>
          </p:txBody>
        </p:sp>
        <p:sp>
          <p:nvSpPr>
            <p:cNvPr id="13" name="Rectangle 12"/>
            <p:cNvSpPr/>
            <p:nvPr/>
          </p:nvSpPr>
          <p:spPr>
            <a:xfrm>
              <a:off x="1406435" y="3431176"/>
              <a:ext cx="1419497" cy="50583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bg1"/>
                  </a:solidFill>
                  <a:latin typeface="Sherman Serif Book"/>
                </a:rPr>
                <a:t>Spark Context</a:t>
              </a:r>
            </a:p>
          </p:txBody>
        </p:sp>
        <p:sp>
          <p:nvSpPr>
            <p:cNvPr id="14" name="Rectangle 13"/>
            <p:cNvSpPr/>
            <p:nvPr/>
          </p:nvSpPr>
          <p:spPr>
            <a:xfrm>
              <a:off x="6063887" y="2098767"/>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15" name="Rectangle 14"/>
            <p:cNvSpPr/>
            <p:nvPr/>
          </p:nvSpPr>
          <p:spPr>
            <a:xfrm>
              <a:off x="6193015" y="2499360"/>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600" dirty="0">
                  <a:latin typeface="Sherman Serif Book"/>
                </a:rPr>
                <a:t>Executor</a:t>
              </a:r>
            </a:p>
          </p:txBody>
        </p:sp>
        <p:sp>
          <p:nvSpPr>
            <p:cNvPr id="16" name="Rectangle 15"/>
            <p:cNvSpPr/>
            <p:nvPr/>
          </p:nvSpPr>
          <p:spPr>
            <a:xfrm>
              <a:off x="6261463"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7" name="Rectangle 16"/>
            <p:cNvSpPr/>
            <p:nvPr/>
          </p:nvSpPr>
          <p:spPr>
            <a:xfrm>
              <a:off x="7023234"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8" name="Rectangle 17"/>
            <p:cNvSpPr/>
            <p:nvPr/>
          </p:nvSpPr>
          <p:spPr>
            <a:xfrm>
              <a:off x="7062650" y="2499360"/>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Cache</a:t>
              </a:r>
            </a:p>
          </p:txBody>
        </p:sp>
        <p:sp>
          <p:nvSpPr>
            <p:cNvPr id="19" name="Rectangle 18"/>
            <p:cNvSpPr/>
            <p:nvPr/>
          </p:nvSpPr>
          <p:spPr>
            <a:xfrm>
              <a:off x="6063887" y="3773522"/>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20" name="Rectangle 19"/>
            <p:cNvSpPr/>
            <p:nvPr/>
          </p:nvSpPr>
          <p:spPr>
            <a:xfrm>
              <a:off x="6193015" y="4174115"/>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600" dirty="0">
                  <a:latin typeface="Sherman Serif Book"/>
                </a:rPr>
                <a:t>Executor</a:t>
              </a:r>
            </a:p>
          </p:txBody>
        </p:sp>
        <p:sp>
          <p:nvSpPr>
            <p:cNvPr id="21" name="Rectangle 20"/>
            <p:cNvSpPr/>
            <p:nvPr/>
          </p:nvSpPr>
          <p:spPr>
            <a:xfrm>
              <a:off x="6261463"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2" name="Rectangle 21"/>
            <p:cNvSpPr/>
            <p:nvPr/>
          </p:nvSpPr>
          <p:spPr>
            <a:xfrm>
              <a:off x="7023234"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3" name="Rectangle 22"/>
            <p:cNvSpPr/>
            <p:nvPr/>
          </p:nvSpPr>
          <p:spPr>
            <a:xfrm>
              <a:off x="7062650" y="4174115"/>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Cache</a:t>
              </a:r>
            </a:p>
          </p:txBody>
        </p:sp>
        <p:cxnSp>
          <p:nvCxnSpPr>
            <p:cNvPr id="24" name="Straight Arrow Connector 23"/>
            <p:cNvCxnSpPr/>
            <p:nvPr/>
          </p:nvCxnSpPr>
          <p:spPr>
            <a:xfrm>
              <a:off x="2833635" y="3683726"/>
              <a:ext cx="850091"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338354" y="2838994"/>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338354" y="3708278"/>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7409363" y="3327400"/>
              <a:ext cx="0" cy="83729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460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26761-735B-4AE5-AB3C-718D6C6B7D1A}"/>
              </a:ext>
            </a:extLst>
          </p:cNvPr>
          <p:cNvSpPr>
            <a:spLocks noGrp="1"/>
          </p:cNvSpPr>
          <p:nvPr>
            <p:ph type="title"/>
          </p:nvPr>
        </p:nvSpPr>
        <p:spPr/>
        <p:txBody>
          <a:bodyPr/>
          <a:lstStyle/>
          <a:p>
            <a:r>
              <a:rPr lang="en-US"/>
              <a:t>Spark Deployment Modes</a:t>
            </a:r>
            <a:endParaRPr lang="en-IN" dirty="0"/>
          </a:p>
        </p:txBody>
      </p:sp>
      <p:sp>
        <p:nvSpPr>
          <p:cNvPr id="4" name="Footer Placeholder 3">
            <a:extLst>
              <a:ext uri="{FF2B5EF4-FFF2-40B4-BE49-F238E27FC236}">
                <a16:creationId xmlns:a16="http://schemas.microsoft.com/office/drawing/2014/main" id="{66896E23-1052-4F8C-AE55-05A0EA20DF7A}"/>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5DE6A04-08D0-4375-8259-B07CF84F2962}"/>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
        <p:nvSpPr>
          <p:cNvPr id="3" name="Content Placeholder 2">
            <a:extLst>
              <a:ext uri="{FF2B5EF4-FFF2-40B4-BE49-F238E27FC236}">
                <a16:creationId xmlns:a16="http://schemas.microsoft.com/office/drawing/2014/main" id="{A8A0A340-DD64-40B9-A9A2-98AD13295A7F}"/>
              </a:ext>
            </a:extLst>
          </p:cNvPr>
          <p:cNvSpPr>
            <a:spLocks noGrp="1"/>
          </p:cNvSpPr>
          <p:nvPr>
            <p:ph idx="1"/>
          </p:nvPr>
        </p:nvSpPr>
        <p:spPr>
          <a:xfrm>
            <a:off x="768096" y="2286000"/>
            <a:ext cx="7290055" cy="1901952"/>
          </a:xfrm>
        </p:spPr>
        <p:txBody>
          <a:bodyPr/>
          <a:lstStyle/>
          <a:p>
            <a:r>
              <a:rPr lang="en-US"/>
              <a:t>Standalone </a:t>
            </a:r>
          </a:p>
          <a:p>
            <a:pPr lvl="1"/>
            <a:r>
              <a:rPr lang="en-US"/>
              <a:t>For sandboxed/development environments</a:t>
            </a:r>
          </a:p>
          <a:p>
            <a:r>
              <a:rPr lang="en-US"/>
              <a:t>Spark on YARN (two modes)</a:t>
            </a:r>
          </a:p>
          <a:p>
            <a:pPr lvl="1"/>
            <a:r>
              <a:rPr lang="en-US"/>
              <a:t>Spark Driver on Client </a:t>
            </a:r>
          </a:p>
          <a:p>
            <a:pPr lvl="1"/>
            <a:r>
              <a:rPr lang="en-US"/>
              <a:t>Spark Driver on Cluster—useful for low latency between client and cluster</a:t>
            </a:r>
            <a:endParaRPr lang="en-US" dirty="0"/>
          </a:p>
        </p:txBody>
      </p:sp>
      <p:pic>
        <p:nvPicPr>
          <p:cNvPr id="6" name="Picture 5">
            <a:extLst>
              <a:ext uri="{FF2B5EF4-FFF2-40B4-BE49-F238E27FC236}">
                <a16:creationId xmlns:a16="http://schemas.microsoft.com/office/drawing/2014/main" id="{C4E263F8-E211-475D-8138-6A5253907587}"/>
              </a:ext>
            </a:extLst>
          </p:cNvPr>
          <p:cNvPicPr>
            <a:picLocks noChangeAspect="1"/>
          </p:cNvPicPr>
          <p:nvPr/>
        </p:nvPicPr>
        <p:blipFill rotWithShape="1">
          <a:blip r:embed="rId3"/>
          <a:srcRect l="1573"/>
          <a:stretch/>
        </p:blipFill>
        <p:spPr>
          <a:xfrm>
            <a:off x="1554480" y="4187952"/>
            <a:ext cx="5810154" cy="2144456"/>
          </a:xfrm>
          <a:prstGeom prst="rect">
            <a:avLst/>
          </a:prstGeom>
        </p:spPr>
      </p:pic>
    </p:spTree>
    <p:extLst>
      <p:ext uri="{BB962C8B-B14F-4D97-AF65-F5344CB8AC3E}">
        <p14:creationId xmlns:p14="http://schemas.microsoft.com/office/powerpoint/2010/main" val="520587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69A62-0251-4CDA-AE36-6FFBFF1396BB}"/>
              </a:ext>
            </a:extLst>
          </p:cNvPr>
          <p:cNvSpPr>
            <a:spLocks noGrp="1"/>
          </p:cNvSpPr>
          <p:nvPr>
            <p:ph type="title"/>
          </p:nvPr>
        </p:nvSpPr>
        <p:spPr/>
        <p:txBody>
          <a:bodyPr/>
          <a:lstStyle/>
          <a:p>
            <a:r>
              <a:rPr lang="en-US" dirty="0"/>
              <a:t>Spark vs. MapReduce</a:t>
            </a:r>
            <a:endParaRPr lang="en-IN" dirty="0"/>
          </a:p>
        </p:txBody>
      </p:sp>
      <p:sp>
        <p:nvSpPr>
          <p:cNvPr id="3" name="Content Placeholder 2">
            <a:extLst>
              <a:ext uri="{FF2B5EF4-FFF2-40B4-BE49-F238E27FC236}">
                <a16:creationId xmlns:a16="http://schemas.microsoft.com/office/drawing/2014/main" id="{B3B0D1E3-3766-412D-AB33-7E25B35DD14C}"/>
              </a:ext>
            </a:extLst>
          </p:cNvPr>
          <p:cNvSpPr>
            <a:spLocks noGrp="1"/>
          </p:cNvSpPr>
          <p:nvPr>
            <p:ph idx="4294967295"/>
          </p:nvPr>
        </p:nvSpPr>
        <p:spPr>
          <a:xfrm>
            <a:off x="768096" y="2286000"/>
            <a:ext cx="7290055" cy="4023360"/>
          </a:xfrm>
        </p:spPr>
        <p:txBody>
          <a:bodyPr/>
          <a:lstStyle/>
          <a:p>
            <a:pPr>
              <a:spcAft>
                <a:spcPts val="0"/>
              </a:spcAft>
            </a:pPr>
            <a:r>
              <a:rPr lang="en-US" sz="2800" dirty="0"/>
              <a:t>Why is Spark faster?</a:t>
            </a:r>
          </a:p>
          <a:p>
            <a:pPr lvl="1">
              <a:spcAft>
                <a:spcPts val="0"/>
              </a:spcAft>
            </a:pPr>
            <a:r>
              <a:rPr lang="en-US" sz="2400" dirty="0"/>
              <a:t>Caching data to memory can avoid extra reads from disk</a:t>
            </a:r>
          </a:p>
          <a:p>
            <a:pPr lvl="1">
              <a:spcAft>
                <a:spcPts val="0"/>
              </a:spcAft>
            </a:pPr>
            <a:r>
              <a:rPr lang="en-US" sz="2400" dirty="0"/>
              <a:t>Scheduling of tasks from 15–20 s to 15–20 ms</a:t>
            </a:r>
          </a:p>
          <a:p>
            <a:pPr lvl="1">
              <a:spcAft>
                <a:spcPts val="0"/>
              </a:spcAft>
            </a:pPr>
            <a:r>
              <a:rPr lang="en-US" sz="2400" dirty="0"/>
              <a:t>Resources are dedicated the entire life of the application</a:t>
            </a:r>
          </a:p>
          <a:p>
            <a:pPr lvl="1">
              <a:spcAft>
                <a:spcPts val="0"/>
              </a:spcAft>
            </a:pPr>
            <a:r>
              <a:rPr lang="en-US" sz="2400" dirty="0"/>
              <a:t>Can link multiple maps and reduces together without having to write intermediate data to HDFS</a:t>
            </a:r>
          </a:p>
          <a:p>
            <a:pPr lvl="1">
              <a:spcAft>
                <a:spcPts val="0"/>
              </a:spcAft>
            </a:pPr>
            <a:r>
              <a:rPr lang="en-US" sz="2400" dirty="0"/>
              <a:t>Every reduce doesn’t require a map</a:t>
            </a:r>
          </a:p>
          <a:p>
            <a:pPr lvl="1">
              <a:spcAft>
                <a:spcPts val="0"/>
              </a:spcAft>
            </a:pPr>
            <a:r>
              <a:rPr lang="en-US" sz="2400" dirty="0"/>
              <a:t>Like Impala, requires a lot of memory per worker—128 GB</a:t>
            </a:r>
          </a:p>
        </p:txBody>
      </p:sp>
      <p:sp>
        <p:nvSpPr>
          <p:cNvPr id="4" name="Footer Placeholder 3">
            <a:extLst>
              <a:ext uri="{FF2B5EF4-FFF2-40B4-BE49-F238E27FC236}">
                <a16:creationId xmlns:a16="http://schemas.microsoft.com/office/drawing/2014/main" id="{DE61A3D2-C400-4AF2-AF26-A0BFAEFEDA6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5285DCA-DDE1-4BB7-A3E6-76E592E7D075}"/>
              </a:ext>
            </a:extLst>
          </p:cNvPr>
          <p:cNvSpPr>
            <a:spLocks noGrp="1"/>
          </p:cNvSpPr>
          <p:nvPr>
            <p:ph type="sldNum" sz="quarter" idx="12"/>
          </p:nvPr>
        </p:nvSpPr>
        <p:spPr/>
        <p:txBody>
          <a:bodyPr/>
          <a:lstStyle/>
          <a:p>
            <a:fld id="{4FAB73BC-B049-4115-A692-8D63A059BFB8}" type="slidenum">
              <a:rPr lang="en-US" smtClean="0"/>
              <a:t>47</a:t>
            </a:fld>
            <a:endParaRPr lang="en-US" dirty="0"/>
          </a:p>
        </p:txBody>
      </p:sp>
    </p:spTree>
    <p:extLst>
      <p:ext uri="{BB962C8B-B14F-4D97-AF65-F5344CB8AC3E}">
        <p14:creationId xmlns:p14="http://schemas.microsoft.com/office/powerpoint/2010/main" val="3975475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DF644109-FFE3-48B1-AAE6-D2C5682BC620}"/>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r>
              <a:rPr lang="en-US" sz="4700" cap="all" spc="200">
                <a:solidFill>
                  <a:schemeClr val="tx1">
                    <a:lumMod val="95000"/>
                    <a:lumOff val="5000"/>
                  </a:schemeClr>
                </a:solidFill>
                <a:latin typeface="+mj-lt"/>
                <a:ea typeface="+mj-ea"/>
                <a:cs typeface="+mj-cs"/>
              </a:rPr>
              <a:t>Solr</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54069A18-059F-42DE-A570-0239015C7085}"/>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3E37B58-B2C8-443E-8470-5EEAF4F0D93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1197281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0E28-E817-4186-8529-3B8079F17738}"/>
              </a:ext>
            </a:extLst>
          </p:cNvPr>
          <p:cNvSpPr>
            <a:spLocks noGrp="1"/>
          </p:cNvSpPr>
          <p:nvPr>
            <p:ph type="title"/>
          </p:nvPr>
        </p:nvSpPr>
        <p:spPr/>
        <p:txBody>
          <a:bodyPr/>
          <a:lstStyle/>
          <a:p>
            <a:r>
              <a:rPr lang="en-US" dirty="0"/>
              <a:t>Solr</a:t>
            </a:r>
          </a:p>
        </p:txBody>
      </p:sp>
      <p:sp>
        <p:nvSpPr>
          <p:cNvPr id="5" name="Content Placeholder 4">
            <a:extLst>
              <a:ext uri="{FF2B5EF4-FFF2-40B4-BE49-F238E27FC236}">
                <a16:creationId xmlns:a16="http://schemas.microsoft.com/office/drawing/2014/main" id="{97B6250E-D2B4-44E6-B512-B2A840F2FAA9}"/>
              </a:ext>
            </a:extLst>
          </p:cNvPr>
          <p:cNvSpPr>
            <a:spLocks noGrp="1"/>
          </p:cNvSpPr>
          <p:nvPr>
            <p:ph idx="4294967295"/>
          </p:nvPr>
        </p:nvSpPr>
        <p:spPr>
          <a:xfrm>
            <a:off x="768096" y="2286000"/>
            <a:ext cx="7290055" cy="4023360"/>
          </a:xfrm>
        </p:spPr>
        <p:txBody>
          <a:bodyPr/>
          <a:lstStyle/>
          <a:p>
            <a:pPr>
              <a:spcAft>
                <a:spcPts val="0"/>
              </a:spcAft>
            </a:pPr>
            <a:r>
              <a:rPr lang="en-US" dirty="0"/>
              <a:t>Standalone, full-text search engine based on Apache Lucene</a:t>
            </a:r>
          </a:p>
          <a:p>
            <a:pPr>
              <a:spcAft>
                <a:spcPts val="0"/>
              </a:spcAft>
            </a:pPr>
            <a:r>
              <a:rPr lang="en-US" dirty="0"/>
              <a:t>Provides distributed search engine over your HDFS data</a:t>
            </a:r>
          </a:p>
          <a:p>
            <a:pPr>
              <a:spcAft>
                <a:spcPts val="0"/>
              </a:spcAft>
            </a:pPr>
            <a:r>
              <a:rPr lang="en-US" dirty="0"/>
              <a:t>Simple, powerful UI</a:t>
            </a:r>
          </a:p>
          <a:p>
            <a:pPr>
              <a:spcAft>
                <a:spcPts val="0"/>
              </a:spcAft>
            </a:pPr>
            <a:r>
              <a:rPr lang="en-US" dirty="0"/>
              <a:t>High-performance indexing and fast search results</a:t>
            </a:r>
          </a:p>
          <a:p>
            <a:pPr>
              <a:spcAft>
                <a:spcPts val="0"/>
              </a:spcAft>
            </a:pPr>
            <a:r>
              <a:rPr lang="en-US" dirty="0"/>
              <a:t>Indexes are sharded over the Hadoop worker nodes for performance</a:t>
            </a:r>
          </a:p>
        </p:txBody>
      </p:sp>
      <p:sp>
        <p:nvSpPr>
          <p:cNvPr id="3" name="Footer Placeholder 2">
            <a:extLst>
              <a:ext uri="{FF2B5EF4-FFF2-40B4-BE49-F238E27FC236}">
                <a16:creationId xmlns:a16="http://schemas.microsoft.com/office/drawing/2014/main" id="{4D24DD0B-F24A-4A27-8A5D-EEB7DC337BD7}"/>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BAA0354D-81BE-415B-BEE7-0B44444F294E}"/>
              </a:ext>
            </a:extLst>
          </p:cNvPr>
          <p:cNvSpPr>
            <a:spLocks noGrp="1"/>
          </p:cNvSpPr>
          <p:nvPr>
            <p:ph type="sldNum" sz="quarter" idx="12"/>
          </p:nvPr>
        </p:nvSpPr>
        <p:spPr/>
        <p:txBody>
          <a:bodyPr/>
          <a:lstStyle/>
          <a:p>
            <a:fld id="{4FAB73BC-B049-4115-A692-8D63A059BFB8}" type="slidenum">
              <a:rPr lang="en-US" smtClean="0"/>
              <a:pPr/>
              <a:t>49</a:t>
            </a:fld>
            <a:endParaRPr lang="en-US" dirty="0"/>
          </a:p>
        </p:txBody>
      </p:sp>
      <p:pic>
        <p:nvPicPr>
          <p:cNvPr id="4098" name="Picture 2" descr="Image result for solr logo">
            <a:extLst>
              <a:ext uri="{FF2B5EF4-FFF2-40B4-BE49-F238E27FC236}">
                <a16:creationId xmlns:a16="http://schemas.microsoft.com/office/drawing/2014/main" id="{B6F678FC-70DC-4513-A2D1-5EE50DB8A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375" y="676656"/>
            <a:ext cx="1855863" cy="935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52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D652D-2712-4ECD-8D69-13EA879CD599}"/>
              </a:ext>
            </a:extLst>
          </p:cNvPr>
          <p:cNvSpPr>
            <a:spLocks noGrp="1"/>
          </p:cNvSpPr>
          <p:nvPr>
            <p:ph type="title"/>
          </p:nvPr>
        </p:nvSpPr>
        <p:spPr/>
        <p:txBody>
          <a:bodyPr/>
          <a:lstStyle/>
          <a:p>
            <a:r>
              <a:rPr lang="en-US" dirty="0"/>
              <a:t>Impala Architecture</a:t>
            </a:r>
          </a:p>
        </p:txBody>
      </p:sp>
      <p:sp>
        <p:nvSpPr>
          <p:cNvPr id="11" name="Content Placeholder 10">
            <a:extLst>
              <a:ext uri="{FF2B5EF4-FFF2-40B4-BE49-F238E27FC236}">
                <a16:creationId xmlns:a16="http://schemas.microsoft.com/office/drawing/2014/main" id="{93A518EA-49FF-4C87-997A-9FCC3C689B40}"/>
              </a:ext>
            </a:extLst>
          </p:cNvPr>
          <p:cNvSpPr>
            <a:spLocks noGrp="1"/>
          </p:cNvSpPr>
          <p:nvPr>
            <p:ph idx="4294967295"/>
          </p:nvPr>
        </p:nvSpPr>
        <p:spPr>
          <a:xfrm>
            <a:off x="768096" y="2286000"/>
            <a:ext cx="7290055" cy="495300"/>
          </a:xfrm>
        </p:spPr>
        <p:txBody>
          <a:bodyPr/>
          <a:lstStyle/>
          <a:p>
            <a:r>
              <a:rPr lang="en-US" sz="1600" dirty="0"/>
              <a:t>Impala avoids latency by accessing HDFS data through its own query engine installed on each of the worker nodes.</a:t>
            </a:r>
          </a:p>
        </p:txBody>
      </p:sp>
      <p:sp>
        <p:nvSpPr>
          <p:cNvPr id="5" name="Footer Placeholder 4">
            <a:extLst>
              <a:ext uri="{FF2B5EF4-FFF2-40B4-BE49-F238E27FC236}">
                <a16:creationId xmlns:a16="http://schemas.microsoft.com/office/drawing/2014/main" id="{550207E8-2A9E-402C-AEC5-FF79F70AF1B4}"/>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4D0723AB-29B6-42A2-8875-323E3EF3F72E}"/>
              </a:ext>
            </a:extLst>
          </p:cNvPr>
          <p:cNvSpPr>
            <a:spLocks noGrp="1"/>
          </p:cNvSpPr>
          <p:nvPr>
            <p:ph type="sldNum" sz="quarter" idx="12"/>
          </p:nvPr>
        </p:nvSpPr>
        <p:spPr/>
        <p:txBody>
          <a:bodyPr/>
          <a:lstStyle/>
          <a:p>
            <a:fld id="{4FAB73BC-B049-4115-A692-8D63A059BFB8}" type="slidenum">
              <a:rPr lang="en-US" smtClean="0"/>
              <a:pPr/>
              <a:t>5</a:t>
            </a:fld>
            <a:endParaRPr lang="en-US" dirty="0"/>
          </a:p>
        </p:txBody>
      </p:sp>
      <p:grpSp>
        <p:nvGrpSpPr>
          <p:cNvPr id="7" name="Group 6"/>
          <p:cNvGrpSpPr/>
          <p:nvPr/>
        </p:nvGrpSpPr>
        <p:grpSpPr>
          <a:xfrm>
            <a:off x="1216011" y="2935230"/>
            <a:ext cx="6711979" cy="3374437"/>
            <a:chOff x="1108435" y="3075906"/>
            <a:chExt cx="6711979" cy="3374437"/>
          </a:xfrm>
        </p:grpSpPr>
        <p:sp>
          <p:nvSpPr>
            <p:cNvPr id="8" name="Rectangle 7"/>
            <p:cNvSpPr/>
            <p:nvPr/>
          </p:nvSpPr>
          <p:spPr>
            <a:xfrm>
              <a:off x="1717704" y="3354354"/>
              <a:ext cx="1358782"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SQL App</a:t>
              </a:r>
            </a:p>
          </p:txBody>
        </p:sp>
        <p:sp>
          <p:nvSpPr>
            <p:cNvPr id="9" name="Rectangle 8"/>
            <p:cNvSpPr/>
            <p:nvPr/>
          </p:nvSpPr>
          <p:spPr>
            <a:xfrm>
              <a:off x="1717704" y="3785723"/>
              <a:ext cx="1358782"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ODBC</a:t>
              </a:r>
            </a:p>
          </p:txBody>
        </p:sp>
        <p:sp>
          <p:nvSpPr>
            <p:cNvPr id="10" name="Rectangle 9"/>
            <p:cNvSpPr/>
            <p:nvPr/>
          </p:nvSpPr>
          <p:spPr>
            <a:xfrm>
              <a:off x="1717704" y="4591900"/>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Planner</a:t>
              </a:r>
            </a:p>
          </p:txBody>
        </p:sp>
        <p:sp>
          <p:nvSpPr>
            <p:cNvPr id="12" name="Rectangle 11"/>
            <p:cNvSpPr/>
            <p:nvPr/>
          </p:nvSpPr>
          <p:spPr>
            <a:xfrm>
              <a:off x="1717704" y="4999042"/>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Coordinator</a:t>
              </a:r>
            </a:p>
          </p:txBody>
        </p:sp>
        <p:sp>
          <p:nvSpPr>
            <p:cNvPr id="13" name="Rectangle 12"/>
            <p:cNvSpPr/>
            <p:nvPr/>
          </p:nvSpPr>
          <p:spPr>
            <a:xfrm>
              <a:off x="1717704" y="5406184"/>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Exec Engine</a:t>
              </a:r>
            </a:p>
          </p:txBody>
        </p:sp>
        <p:sp>
          <p:nvSpPr>
            <p:cNvPr id="14" name="Rectangle 13"/>
            <p:cNvSpPr/>
            <p:nvPr/>
          </p:nvSpPr>
          <p:spPr>
            <a:xfrm>
              <a:off x="1717704"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HDFS DN</a:t>
              </a:r>
            </a:p>
          </p:txBody>
        </p:sp>
        <p:sp>
          <p:nvSpPr>
            <p:cNvPr id="15" name="Rectangle 14"/>
            <p:cNvSpPr/>
            <p:nvPr/>
          </p:nvSpPr>
          <p:spPr>
            <a:xfrm>
              <a:off x="2427005"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HBase</a:t>
              </a:r>
            </a:p>
          </p:txBody>
        </p:sp>
        <p:sp>
          <p:nvSpPr>
            <p:cNvPr id="16" name="Rectangle 15"/>
            <p:cNvSpPr/>
            <p:nvPr/>
          </p:nvSpPr>
          <p:spPr>
            <a:xfrm>
              <a:off x="4004437" y="4591900"/>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Planner</a:t>
              </a:r>
            </a:p>
          </p:txBody>
        </p:sp>
        <p:sp>
          <p:nvSpPr>
            <p:cNvPr id="17" name="Rectangle 16"/>
            <p:cNvSpPr/>
            <p:nvPr/>
          </p:nvSpPr>
          <p:spPr>
            <a:xfrm>
              <a:off x="4004437" y="4999042"/>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Coordinator</a:t>
              </a:r>
            </a:p>
          </p:txBody>
        </p:sp>
        <p:sp>
          <p:nvSpPr>
            <p:cNvPr id="18" name="Rectangle 17"/>
            <p:cNvSpPr/>
            <p:nvPr/>
          </p:nvSpPr>
          <p:spPr>
            <a:xfrm>
              <a:off x="4004437" y="5406184"/>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Exec Engine</a:t>
              </a:r>
            </a:p>
          </p:txBody>
        </p:sp>
        <p:sp>
          <p:nvSpPr>
            <p:cNvPr id="19" name="Rectangle 18"/>
            <p:cNvSpPr/>
            <p:nvPr/>
          </p:nvSpPr>
          <p:spPr>
            <a:xfrm>
              <a:off x="4004437"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HDFS DN</a:t>
              </a:r>
            </a:p>
          </p:txBody>
        </p:sp>
        <p:sp>
          <p:nvSpPr>
            <p:cNvPr id="20" name="Rectangle 19"/>
            <p:cNvSpPr/>
            <p:nvPr/>
          </p:nvSpPr>
          <p:spPr>
            <a:xfrm>
              <a:off x="4713738"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HBase</a:t>
              </a:r>
            </a:p>
          </p:txBody>
        </p:sp>
        <p:sp>
          <p:nvSpPr>
            <p:cNvPr id="21" name="Rectangle 20"/>
            <p:cNvSpPr/>
            <p:nvPr/>
          </p:nvSpPr>
          <p:spPr>
            <a:xfrm>
              <a:off x="6333898" y="4591900"/>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Planner</a:t>
              </a:r>
            </a:p>
          </p:txBody>
        </p:sp>
        <p:sp>
          <p:nvSpPr>
            <p:cNvPr id="22" name="Rectangle 21"/>
            <p:cNvSpPr/>
            <p:nvPr/>
          </p:nvSpPr>
          <p:spPr>
            <a:xfrm>
              <a:off x="6333898" y="4999042"/>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Coordinator</a:t>
              </a:r>
            </a:p>
          </p:txBody>
        </p:sp>
        <p:sp>
          <p:nvSpPr>
            <p:cNvPr id="23" name="Rectangle 22"/>
            <p:cNvSpPr/>
            <p:nvPr/>
          </p:nvSpPr>
          <p:spPr>
            <a:xfrm>
              <a:off x="6333898" y="5406184"/>
              <a:ext cx="1358782"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Query Exec Engine</a:t>
              </a:r>
            </a:p>
          </p:txBody>
        </p:sp>
        <p:sp>
          <p:nvSpPr>
            <p:cNvPr id="24" name="Rectangle 23"/>
            <p:cNvSpPr/>
            <p:nvPr/>
          </p:nvSpPr>
          <p:spPr>
            <a:xfrm>
              <a:off x="6333898"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HDFS DN</a:t>
              </a:r>
            </a:p>
          </p:txBody>
        </p:sp>
        <p:sp>
          <p:nvSpPr>
            <p:cNvPr id="25" name="Rectangle 24"/>
            <p:cNvSpPr/>
            <p:nvPr/>
          </p:nvSpPr>
          <p:spPr>
            <a:xfrm>
              <a:off x="7043199" y="5813325"/>
              <a:ext cx="649481"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HBase</a:t>
              </a:r>
            </a:p>
          </p:txBody>
        </p:sp>
        <p:sp>
          <p:nvSpPr>
            <p:cNvPr id="26" name="Rectangle 25"/>
            <p:cNvSpPr/>
            <p:nvPr/>
          </p:nvSpPr>
          <p:spPr>
            <a:xfrm>
              <a:off x="4725823" y="3354354"/>
              <a:ext cx="992045"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Hive</a:t>
              </a:r>
              <a:br>
                <a:rPr lang="en-US" sz="1200" dirty="0">
                  <a:solidFill>
                    <a:schemeClr val="bg1"/>
                  </a:solidFill>
                  <a:latin typeface="Sherman Sans Book"/>
                </a:rPr>
              </a:br>
              <a:r>
                <a:rPr lang="en-US" sz="1200" dirty="0">
                  <a:solidFill>
                    <a:schemeClr val="bg1"/>
                  </a:solidFill>
                  <a:latin typeface="Sherman Sans Book"/>
                </a:rPr>
                <a:t>Metastore</a:t>
              </a:r>
            </a:p>
          </p:txBody>
        </p:sp>
        <p:sp>
          <p:nvSpPr>
            <p:cNvPr id="27" name="Rectangle 26"/>
            <p:cNvSpPr/>
            <p:nvPr/>
          </p:nvSpPr>
          <p:spPr>
            <a:xfrm>
              <a:off x="5777096" y="3354354"/>
              <a:ext cx="992045" cy="3760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bg1"/>
                  </a:solidFill>
                  <a:latin typeface="Sherman Sans Book"/>
                </a:rPr>
                <a:t>HDFS NN</a:t>
              </a:r>
            </a:p>
          </p:txBody>
        </p:sp>
        <p:sp>
          <p:nvSpPr>
            <p:cNvPr id="28" name="Rectangle 27"/>
            <p:cNvSpPr/>
            <p:nvPr/>
          </p:nvSpPr>
          <p:spPr>
            <a:xfrm>
              <a:off x="6828369" y="3354354"/>
              <a:ext cx="992045" cy="376015"/>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latin typeface="Sherman Sans Book"/>
                </a:rPr>
                <a:t>State Store</a:t>
              </a:r>
            </a:p>
          </p:txBody>
        </p:sp>
        <p:cxnSp>
          <p:nvCxnSpPr>
            <p:cNvPr id="29" name="Straight Connector 28"/>
            <p:cNvCxnSpPr/>
            <p:nvPr/>
          </p:nvCxnSpPr>
          <p:spPr>
            <a:xfrm>
              <a:off x="2397095" y="4157988"/>
              <a:ext cx="0" cy="219937"/>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392680" y="4376819"/>
              <a:ext cx="22680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4656532" y="4375419"/>
              <a:ext cx="0" cy="21361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273118" y="3735977"/>
              <a:ext cx="0" cy="639442"/>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770849" y="4376819"/>
              <a:ext cx="15071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770849" y="4369462"/>
              <a:ext cx="0" cy="219567"/>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3541594" y="5187049"/>
              <a:ext cx="457201"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3540461" y="5179326"/>
              <a:ext cx="0" cy="420257"/>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077570" y="5595091"/>
              <a:ext cx="460968"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5829057" y="5528243"/>
              <a:ext cx="457201"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827924" y="5179325"/>
              <a:ext cx="0" cy="354842"/>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365033" y="5187049"/>
              <a:ext cx="460916"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5829057" y="5664721"/>
              <a:ext cx="457201"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827924" y="5659153"/>
              <a:ext cx="0" cy="348485"/>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829057" y="6001332"/>
              <a:ext cx="457201"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108435" y="3075906"/>
              <a:ext cx="2621596" cy="249180"/>
            </a:xfrm>
            <a:prstGeom prst="rect">
              <a:avLst/>
            </a:prstGeom>
            <a:noFill/>
          </p:spPr>
          <p:txBody>
            <a:bodyPr wrap="square" rtlCol="0" anchor="ctr">
              <a:noAutofit/>
            </a:bodyPr>
            <a:lstStyle/>
            <a:p>
              <a:pPr algn="ctr"/>
              <a:r>
                <a:rPr lang="en-US" sz="1400" b="1" dirty="0">
                  <a:solidFill>
                    <a:schemeClr val="tx1">
                      <a:lumMod val="65000"/>
                      <a:lumOff val="35000"/>
                    </a:schemeClr>
                  </a:solidFill>
                  <a:latin typeface="Sherman Sans Book"/>
                </a:rPr>
                <a:t>Common Hive SQL and interface</a:t>
              </a:r>
            </a:p>
          </p:txBody>
        </p:sp>
        <p:sp>
          <p:nvSpPr>
            <p:cNvPr id="45" name="TextBox 44"/>
            <p:cNvSpPr txBox="1"/>
            <p:nvPr/>
          </p:nvSpPr>
          <p:spPr>
            <a:xfrm>
              <a:off x="5551390" y="3075906"/>
              <a:ext cx="1501252" cy="249180"/>
            </a:xfrm>
            <a:prstGeom prst="rect">
              <a:avLst/>
            </a:prstGeom>
            <a:noFill/>
          </p:spPr>
          <p:txBody>
            <a:bodyPr wrap="square" rtlCol="0" anchor="ctr">
              <a:noAutofit/>
            </a:bodyPr>
            <a:lstStyle/>
            <a:p>
              <a:pPr algn="ctr"/>
              <a:r>
                <a:rPr lang="en-US" sz="1400" b="1" dirty="0">
                  <a:solidFill>
                    <a:schemeClr val="tx1">
                      <a:lumMod val="65000"/>
                      <a:lumOff val="35000"/>
                    </a:schemeClr>
                  </a:solidFill>
                  <a:latin typeface="Sherman Sans Book"/>
                </a:rPr>
                <a:t>Unified metadata</a:t>
              </a:r>
            </a:p>
          </p:txBody>
        </p:sp>
        <p:cxnSp>
          <p:nvCxnSpPr>
            <p:cNvPr id="46" name="Straight Connector 45"/>
            <p:cNvCxnSpPr/>
            <p:nvPr/>
          </p:nvCxnSpPr>
          <p:spPr>
            <a:xfrm flipH="1">
              <a:off x="3534771" y="5664721"/>
              <a:ext cx="457201"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3533638" y="5660231"/>
              <a:ext cx="0" cy="341102"/>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3526546" y="6001332"/>
              <a:ext cx="465427" cy="0"/>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266205" y="4706633"/>
              <a:ext cx="1112057" cy="411277"/>
            </a:xfrm>
            <a:prstGeom prst="rect">
              <a:avLst/>
            </a:prstGeom>
            <a:noFill/>
          </p:spPr>
          <p:txBody>
            <a:bodyPr wrap="square" rtlCol="0" anchor="ctr">
              <a:noAutofit/>
            </a:bodyPr>
            <a:lstStyle/>
            <a:p>
              <a:pPr algn="ctr"/>
              <a:r>
                <a:rPr lang="en-US" sz="1200" b="1" dirty="0">
                  <a:solidFill>
                    <a:schemeClr val="tx1">
                      <a:lumMod val="65000"/>
                      <a:lumOff val="35000"/>
                    </a:schemeClr>
                  </a:solidFill>
                  <a:latin typeface="Sherman Sans Book"/>
                </a:rPr>
                <a:t>Fully MPP</a:t>
              </a:r>
              <a:br>
                <a:rPr lang="en-US" sz="1200" b="1"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Distributed</a:t>
              </a:r>
            </a:p>
          </p:txBody>
        </p:sp>
        <p:sp>
          <p:nvSpPr>
            <p:cNvPr id="50" name="TextBox 49"/>
            <p:cNvSpPr txBox="1"/>
            <p:nvPr/>
          </p:nvSpPr>
          <p:spPr>
            <a:xfrm>
              <a:off x="5470485" y="6039066"/>
              <a:ext cx="1112057" cy="411277"/>
            </a:xfrm>
            <a:prstGeom prst="rect">
              <a:avLst/>
            </a:prstGeom>
            <a:noFill/>
          </p:spPr>
          <p:txBody>
            <a:bodyPr wrap="square" rtlCol="0" anchor="ctr">
              <a:noAutofit/>
            </a:bodyPr>
            <a:lstStyle/>
            <a:p>
              <a:pPr algn="ctr"/>
              <a:r>
                <a:rPr lang="en-US" sz="1200" b="1" dirty="0">
                  <a:solidFill>
                    <a:schemeClr val="tx1">
                      <a:lumMod val="65000"/>
                      <a:lumOff val="35000"/>
                    </a:schemeClr>
                  </a:solidFill>
                  <a:latin typeface="Sherman Sans Book"/>
                </a:rPr>
                <a:t>Local</a:t>
              </a:r>
              <a:br>
                <a:rPr lang="en-US" sz="1200" b="1" dirty="0">
                  <a:solidFill>
                    <a:schemeClr val="tx1">
                      <a:lumMod val="65000"/>
                      <a:lumOff val="35000"/>
                    </a:schemeClr>
                  </a:solidFill>
                  <a:latin typeface="Sherman Sans Book"/>
                </a:rPr>
              </a:br>
              <a:r>
                <a:rPr lang="en-US" sz="1200" b="1" dirty="0">
                  <a:solidFill>
                    <a:schemeClr val="tx1">
                      <a:lumMod val="65000"/>
                      <a:lumOff val="35000"/>
                    </a:schemeClr>
                  </a:solidFill>
                  <a:latin typeface="Sherman Sans Book"/>
                </a:rPr>
                <a:t>Direct Reads</a:t>
              </a:r>
            </a:p>
          </p:txBody>
        </p:sp>
      </p:grpSp>
    </p:spTree>
    <p:extLst>
      <p:ext uri="{BB962C8B-B14F-4D97-AF65-F5344CB8AC3E}">
        <p14:creationId xmlns:p14="http://schemas.microsoft.com/office/powerpoint/2010/main" val="22185041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0EC4D-5FAE-4CFA-94E3-9BEC43DA51CE}"/>
              </a:ext>
            </a:extLst>
          </p:cNvPr>
          <p:cNvSpPr>
            <a:spLocks noGrp="1"/>
          </p:cNvSpPr>
          <p:nvPr>
            <p:ph type="title"/>
          </p:nvPr>
        </p:nvSpPr>
        <p:spPr/>
        <p:txBody>
          <a:bodyPr/>
          <a:lstStyle/>
          <a:p>
            <a:r>
              <a:rPr lang="en-US"/>
              <a:t>What Does Solr Do for Hadoop?</a:t>
            </a:r>
            <a:endParaRPr lang="en-US" dirty="0"/>
          </a:p>
        </p:txBody>
      </p:sp>
      <p:sp>
        <p:nvSpPr>
          <p:cNvPr id="4" name="Footer Placeholder 3">
            <a:extLst>
              <a:ext uri="{FF2B5EF4-FFF2-40B4-BE49-F238E27FC236}">
                <a16:creationId xmlns:a16="http://schemas.microsoft.com/office/drawing/2014/main" id="{302BEA23-59FA-48FA-9402-CA8ECC223FF9}"/>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13BF842B-9AE1-4C10-BA65-9F74F9ACBAD0}"/>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
        <p:nvSpPr>
          <p:cNvPr id="3" name="Content Placeholder 2">
            <a:extLst>
              <a:ext uri="{FF2B5EF4-FFF2-40B4-BE49-F238E27FC236}">
                <a16:creationId xmlns:a16="http://schemas.microsoft.com/office/drawing/2014/main" id="{87ACB007-65EC-47E9-A307-72C13D02B566}"/>
              </a:ext>
            </a:extLst>
          </p:cNvPr>
          <p:cNvSpPr>
            <a:spLocks noGrp="1"/>
          </p:cNvSpPr>
          <p:nvPr>
            <p:ph idx="1"/>
          </p:nvPr>
        </p:nvSpPr>
        <p:spPr/>
        <p:txBody>
          <a:bodyPr/>
          <a:lstStyle/>
          <a:p>
            <a:r>
              <a:rPr lang="en-US"/>
              <a:t>Imagine searching through mountains of data quickly</a:t>
            </a:r>
          </a:p>
          <a:p>
            <a:pPr lvl="1"/>
            <a:r>
              <a:rPr lang="en-US"/>
              <a:t>Customer reviews</a:t>
            </a:r>
          </a:p>
          <a:p>
            <a:pPr lvl="1"/>
            <a:r>
              <a:rPr lang="en-US"/>
              <a:t>Customer tweets</a:t>
            </a:r>
          </a:p>
          <a:p>
            <a:pPr lvl="1"/>
            <a:r>
              <a:rPr lang="en-US"/>
              <a:t>Application logs</a:t>
            </a:r>
          </a:p>
          <a:p>
            <a:pPr lvl="1"/>
            <a:r>
              <a:rPr lang="en-US"/>
              <a:t>Surveys and evaluations</a:t>
            </a:r>
          </a:p>
          <a:p>
            <a:r>
              <a:rPr lang="en-US"/>
              <a:t>With ad-hoc queries</a:t>
            </a:r>
          </a:p>
          <a:p>
            <a:pPr lvl="1"/>
            <a:r>
              <a:rPr lang="en-US"/>
              <a:t>Which customers said a particular product was “unsafe”?</a:t>
            </a:r>
          </a:p>
          <a:p>
            <a:pPr lvl="1"/>
            <a:r>
              <a:rPr lang="en-US"/>
              <a:t>When did event error 345 occur in my logs?</a:t>
            </a:r>
          </a:p>
          <a:p>
            <a:pPr lvl="1"/>
            <a:r>
              <a:rPr lang="en-US"/>
              <a:t>Which someone used the phrase “missing cat” in their Tweet?</a:t>
            </a:r>
            <a:endParaRPr lang="en-US" dirty="0"/>
          </a:p>
        </p:txBody>
      </p:sp>
    </p:spTree>
    <p:extLst>
      <p:ext uri="{BB962C8B-B14F-4D97-AF65-F5344CB8AC3E}">
        <p14:creationId xmlns:p14="http://schemas.microsoft.com/office/powerpoint/2010/main" val="2491640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BD559-0C0E-4333-802B-CB68C850D3EB}"/>
              </a:ext>
            </a:extLst>
          </p:cNvPr>
          <p:cNvSpPr>
            <a:spLocks noGrp="1"/>
          </p:cNvSpPr>
          <p:nvPr>
            <p:ph type="title"/>
          </p:nvPr>
        </p:nvSpPr>
        <p:spPr/>
        <p:txBody>
          <a:bodyPr/>
          <a:lstStyle/>
          <a:p>
            <a:r>
              <a:rPr lang="en-US"/>
              <a:t>Demo: Cloudera Search</a:t>
            </a:r>
            <a:endParaRPr lang="en-US" dirty="0"/>
          </a:p>
        </p:txBody>
      </p:sp>
      <p:sp>
        <p:nvSpPr>
          <p:cNvPr id="4" name="Footer Placeholder 3">
            <a:extLst>
              <a:ext uri="{FF2B5EF4-FFF2-40B4-BE49-F238E27FC236}">
                <a16:creationId xmlns:a16="http://schemas.microsoft.com/office/drawing/2014/main" id="{869BB50F-9916-4611-89F8-6B8022E913F2}"/>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A97092A1-8C89-420C-B6DE-F3DCC8E415BC}"/>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
        <p:nvSpPr>
          <p:cNvPr id="3" name="Content Placeholder 2">
            <a:extLst>
              <a:ext uri="{FF2B5EF4-FFF2-40B4-BE49-F238E27FC236}">
                <a16:creationId xmlns:a16="http://schemas.microsoft.com/office/drawing/2014/main" id="{9B4725B1-897A-4D17-9023-C0C4C693B1F5}"/>
              </a:ext>
            </a:extLst>
          </p:cNvPr>
          <p:cNvSpPr>
            <a:spLocks noGrp="1"/>
          </p:cNvSpPr>
          <p:nvPr>
            <p:ph idx="1"/>
          </p:nvPr>
        </p:nvSpPr>
        <p:spPr/>
        <p:txBody>
          <a:bodyPr/>
          <a:lstStyle/>
          <a:p>
            <a:r>
              <a:rPr lang="en-US" sz="2000" dirty="0"/>
              <a:t>Cloudera search allows you to build </a:t>
            </a:r>
            <a:r>
              <a:rPr lang="en-US" sz="2000" dirty="0" err="1"/>
              <a:t>Solr</a:t>
            </a:r>
            <a:r>
              <a:rPr lang="en-US" sz="2000" dirty="0"/>
              <a:t> indexes and then create dashboards to search the data.</a:t>
            </a:r>
          </a:p>
          <a:p>
            <a:r>
              <a:rPr lang="en-US" sz="2000" dirty="0"/>
              <a:t>Create index</a:t>
            </a:r>
          </a:p>
          <a:p>
            <a:pPr lvl="1"/>
            <a:r>
              <a:rPr lang="en-US" sz="1600" dirty="0"/>
              <a:t>Create an index from HDFS data</a:t>
            </a:r>
          </a:p>
          <a:p>
            <a:r>
              <a:rPr lang="en-US" sz="2000" dirty="0"/>
              <a:t>Search: Twitter Dashboard</a:t>
            </a:r>
          </a:p>
          <a:p>
            <a:pPr lvl="1"/>
            <a:r>
              <a:rPr lang="en-US" sz="1600" dirty="0"/>
              <a:t>Check the file</a:t>
            </a:r>
          </a:p>
          <a:p>
            <a:pPr lvl="1"/>
            <a:r>
              <a:rPr lang="en-US" sz="1600" dirty="0"/>
              <a:t>Check the index</a:t>
            </a:r>
          </a:p>
          <a:p>
            <a:pPr lvl="1"/>
            <a:r>
              <a:rPr lang="en-US" sz="1600" dirty="0"/>
              <a:t>Dashboard searches</a:t>
            </a:r>
          </a:p>
          <a:p>
            <a:pPr lvl="2"/>
            <a:r>
              <a:rPr lang="en-US" sz="1200" dirty="0"/>
              <a:t>Text</a:t>
            </a:r>
          </a:p>
          <a:p>
            <a:pPr lvl="2"/>
            <a:r>
              <a:rPr lang="en-US" sz="1200" dirty="0"/>
              <a:t>Filters</a:t>
            </a:r>
          </a:p>
          <a:p>
            <a:r>
              <a:rPr lang="en-US" sz="2000" dirty="0"/>
              <a:t>Search: Yelp reviews Dashboard</a:t>
            </a:r>
          </a:p>
          <a:p>
            <a:pPr lvl="1"/>
            <a:r>
              <a:rPr lang="en-US" sz="1600" dirty="0"/>
              <a:t>Maps</a:t>
            </a:r>
          </a:p>
          <a:p>
            <a:pPr lvl="2"/>
            <a:endParaRPr lang="en-US" sz="1200" dirty="0"/>
          </a:p>
          <a:p>
            <a:pPr lvl="1"/>
            <a:endParaRPr lang="en-US" sz="1600" dirty="0"/>
          </a:p>
        </p:txBody>
      </p:sp>
    </p:spTree>
    <p:extLst>
      <p:ext uri="{BB962C8B-B14F-4D97-AF65-F5344CB8AC3E}">
        <p14:creationId xmlns:p14="http://schemas.microsoft.com/office/powerpoint/2010/main" val="578983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67B62E0-6EAD-4581-B135-672F29FA54E5}"/>
              </a:ext>
            </a:extLst>
          </p:cNvPr>
          <p:cNvSpPr>
            <a:spLocks noGrp="1"/>
          </p:cNvSpPr>
          <p:nvPr>
            <p:ph type="title"/>
          </p:nvPr>
        </p:nvSpPr>
        <p:spPr/>
        <p:txBody>
          <a:bodyPr/>
          <a:lstStyle/>
          <a:p>
            <a:r>
              <a:rPr lang="en-US" dirty="0"/>
              <a:t>Demo: Impala vs. Hive</a:t>
            </a:r>
          </a:p>
        </p:txBody>
      </p:sp>
      <p:sp>
        <p:nvSpPr>
          <p:cNvPr id="6" name="Content Placeholder 5">
            <a:extLst>
              <a:ext uri="{FF2B5EF4-FFF2-40B4-BE49-F238E27FC236}">
                <a16:creationId xmlns:a16="http://schemas.microsoft.com/office/drawing/2014/main" id="{4B5017A8-2202-4EF4-99C4-F8DE6160983D}"/>
              </a:ext>
            </a:extLst>
          </p:cNvPr>
          <p:cNvSpPr>
            <a:spLocks noGrp="1"/>
          </p:cNvSpPr>
          <p:nvPr>
            <p:ph idx="4294967295"/>
          </p:nvPr>
        </p:nvSpPr>
        <p:spPr>
          <a:xfrm>
            <a:off x="768096" y="2286000"/>
            <a:ext cx="7290055" cy="4023360"/>
          </a:xfrm>
        </p:spPr>
        <p:txBody>
          <a:bodyPr/>
          <a:lstStyle/>
          <a:p>
            <a:pPr>
              <a:spcAft>
                <a:spcPts val="0"/>
              </a:spcAft>
            </a:pPr>
            <a:r>
              <a:rPr lang="en-US" dirty="0"/>
              <a:t>Introduce Impala. </a:t>
            </a:r>
          </a:p>
          <a:p>
            <a:pPr>
              <a:spcAft>
                <a:spcPts val="0"/>
              </a:spcAft>
            </a:pPr>
            <a:r>
              <a:rPr lang="en-US" dirty="0">
                <a:latin typeface="Consolas" panose="020B0609020204030204" pitchFamily="49" charset="0"/>
              </a:rPr>
              <a:t>$ impala-shell</a:t>
            </a:r>
            <a:endParaRPr lang="en-US" dirty="0"/>
          </a:p>
          <a:p>
            <a:pPr>
              <a:spcAft>
                <a:spcPts val="0"/>
              </a:spcAft>
            </a:pPr>
            <a:br>
              <a:rPr lang="en-US" dirty="0"/>
            </a:br>
            <a:r>
              <a:rPr lang="en-US" dirty="0"/>
              <a:t>Let’s check out the query times for Impala vs. Hive for a simple aggregate query.</a:t>
            </a:r>
          </a:p>
          <a:p>
            <a:pPr marL="90000" indent="0">
              <a:spcAft>
                <a:spcPts val="0"/>
              </a:spcAft>
              <a:buNone/>
            </a:pPr>
            <a:r>
              <a:rPr lang="en-US" dirty="0">
                <a:latin typeface="Consolas" panose="020B0609020204030204" pitchFamily="49" charset="0"/>
              </a:rPr>
              <a:t>select state, count(*) </a:t>
            </a:r>
            <a:br>
              <a:rPr lang="en-US" dirty="0">
                <a:latin typeface="Consolas" panose="020B0609020204030204" pitchFamily="49" charset="0"/>
              </a:rPr>
            </a:br>
            <a:r>
              <a:rPr lang="en-US" dirty="0">
                <a:latin typeface="Consolas" panose="020B0609020204030204" pitchFamily="49" charset="0"/>
              </a:rPr>
              <a:t>	from zips </a:t>
            </a:r>
            <a:br>
              <a:rPr lang="en-US" dirty="0">
                <a:latin typeface="Consolas" panose="020B0609020204030204" pitchFamily="49" charset="0"/>
              </a:rPr>
            </a:br>
            <a:r>
              <a:rPr lang="en-US" dirty="0">
                <a:latin typeface="Consolas" panose="020B0609020204030204" pitchFamily="49" charset="0"/>
              </a:rPr>
              <a:t>	group by state </a:t>
            </a:r>
            <a:br>
              <a:rPr lang="en-US" dirty="0">
                <a:latin typeface="Consolas" panose="020B0609020204030204" pitchFamily="49" charset="0"/>
              </a:rPr>
            </a:br>
            <a:r>
              <a:rPr lang="en-US" dirty="0">
                <a:latin typeface="Consolas" panose="020B0609020204030204" pitchFamily="49" charset="0"/>
              </a:rPr>
              <a:t>	having count(*) &gt; 2000 </a:t>
            </a:r>
            <a:br>
              <a:rPr lang="en-US" dirty="0">
                <a:latin typeface="Consolas" panose="020B0609020204030204" pitchFamily="49" charset="0"/>
              </a:rPr>
            </a:br>
            <a:r>
              <a:rPr lang="en-US" dirty="0">
                <a:latin typeface="Consolas" panose="020B0609020204030204" pitchFamily="49" charset="0"/>
              </a:rPr>
              <a:t>	order by state;</a:t>
            </a:r>
          </a:p>
        </p:txBody>
      </p:sp>
      <p:sp>
        <p:nvSpPr>
          <p:cNvPr id="3" name="Footer Placeholder 2">
            <a:extLst>
              <a:ext uri="{FF2B5EF4-FFF2-40B4-BE49-F238E27FC236}">
                <a16:creationId xmlns:a16="http://schemas.microsoft.com/office/drawing/2014/main" id="{857CF568-A9D9-4EAA-A60C-4D1BD00FD83C}"/>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953195AE-0184-4475-8895-F41CF8D1C9EA}"/>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1446346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6" name="Title 5">
            <a:extLst>
              <a:ext uri="{FF2B5EF4-FFF2-40B4-BE49-F238E27FC236}">
                <a16:creationId xmlns:a16="http://schemas.microsoft.com/office/drawing/2014/main" id="{695070ED-72F0-4A4A-9AD1-79E1F5171EB9}"/>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r>
              <a:rPr lang="en-US" sz="4700" cap="all" spc="200">
                <a:solidFill>
                  <a:schemeClr val="tx1">
                    <a:lumMod val="95000"/>
                    <a:lumOff val="5000"/>
                  </a:schemeClr>
                </a:solidFill>
                <a:latin typeface="+mj-lt"/>
                <a:ea typeface="+mj-ea"/>
                <a:cs typeface="+mj-cs"/>
              </a:rPr>
              <a:t>Metadata Caching</a:t>
            </a:r>
          </a:p>
        </p:txBody>
      </p:sp>
      <p:cxnSp>
        <p:nvCxnSpPr>
          <p:cNvPr id="21" name="Straight Connector 20">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Footer Placeholder 2">
            <a:extLst>
              <a:ext uri="{FF2B5EF4-FFF2-40B4-BE49-F238E27FC236}">
                <a16:creationId xmlns:a16="http://schemas.microsoft.com/office/drawing/2014/main" id="{30147058-8AA3-4919-BCC1-7CD067B226E7}"/>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E6435E80-F483-4492-89D0-4BC027774D4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97225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EC076-BA8F-4098-9A19-3B10CF7018FE}"/>
              </a:ext>
            </a:extLst>
          </p:cNvPr>
          <p:cNvSpPr>
            <a:spLocks noGrp="1"/>
          </p:cNvSpPr>
          <p:nvPr>
            <p:ph type="title"/>
          </p:nvPr>
        </p:nvSpPr>
        <p:spPr/>
        <p:txBody>
          <a:bodyPr/>
          <a:lstStyle/>
          <a:p>
            <a:r>
              <a:rPr lang="en-US" dirty="0"/>
              <a:t>Metadata Caching</a:t>
            </a:r>
          </a:p>
        </p:txBody>
      </p:sp>
      <p:sp>
        <p:nvSpPr>
          <p:cNvPr id="3" name="Content Placeholder 2">
            <a:extLst>
              <a:ext uri="{FF2B5EF4-FFF2-40B4-BE49-F238E27FC236}">
                <a16:creationId xmlns:a16="http://schemas.microsoft.com/office/drawing/2014/main" id="{3A8E7E9D-8AB2-4792-8C77-7A5BCF2A3FF2}"/>
              </a:ext>
            </a:extLst>
          </p:cNvPr>
          <p:cNvSpPr>
            <a:spLocks noGrp="1"/>
          </p:cNvSpPr>
          <p:nvPr>
            <p:ph idx="4294967295"/>
          </p:nvPr>
        </p:nvSpPr>
        <p:spPr>
          <a:xfrm>
            <a:off x="768096" y="2286000"/>
            <a:ext cx="7290055" cy="4023360"/>
          </a:xfrm>
        </p:spPr>
        <p:txBody>
          <a:bodyPr/>
          <a:lstStyle/>
          <a:p>
            <a:pPr>
              <a:spcAft>
                <a:spcPts val="0"/>
              </a:spcAft>
            </a:pPr>
            <a:r>
              <a:rPr lang="en-US" dirty="0"/>
              <a:t>It is the reason the Impala queries improve from the first query to the next.</a:t>
            </a:r>
          </a:p>
          <a:p>
            <a:pPr>
              <a:spcAft>
                <a:spcPts val="0"/>
              </a:spcAft>
            </a:pPr>
            <a:r>
              <a:rPr lang="en-US" dirty="0"/>
              <a:t>Each Impala worker node maintains a copy of Hive Metastore metadata.</a:t>
            </a:r>
          </a:p>
          <a:p>
            <a:pPr>
              <a:spcAft>
                <a:spcPts val="0"/>
              </a:spcAft>
            </a:pPr>
            <a:r>
              <a:rPr lang="en-US" dirty="0"/>
              <a:t>This metadata contains information about the table definition, data format, and block storage in HDFS.</a:t>
            </a:r>
          </a:p>
          <a:p>
            <a:pPr>
              <a:spcAft>
                <a:spcPts val="0"/>
              </a:spcAft>
            </a:pPr>
            <a:r>
              <a:rPr lang="en-US" dirty="0"/>
              <a:t>As a result, table changes in Hive or updates to the underlying data in HDFS or HBase will go unnoticed by Impala.</a:t>
            </a:r>
          </a:p>
        </p:txBody>
      </p:sp>
      <p:sp>
        <p:nvSpPr>
          <p:cNvPr id="4" name="Footer Placeholder 3">
            <a:extLst>
              <a:ext uri="{FF2B5EF4-FFF2-40B4-BE49-F238E27FC236}">
                <a16:creationId xmlns:a16="http://schemas.microsoft.com/office/drawing/2014/main" id="{E7769253-1F72-4125-9B21-D1BDB58CCC9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C482DF4-A299-4321-ACFF-1118913F0745}"/>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2605800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BFBE-2A94-48BC-87E7-777B0BD3A8E9}"/>
              </a:ext>
            </a:extLst>
          </p:cNvPr>
          <p:cNvSpPr>
            <a:spLocks noGrp="1"/>
          </p:cNvSpPr>
          <p:nvPr>
            <p:ph type="title"/>
          </p:nvPr>
        </p:nvSpPr>
        <p:spPr/>
        <p:txBody>
          <a:bodyPr/>
          <a:lstStyle/>
          <a:p>
            <a:r>
              <a:rPr lang="en-US" dirty="0"/>
              <a:t>REFRESH statement</a:t>
            </a:r>
          </a:p>
        </p:txBody>
      </p:sp>
      <p:sp>
        <p:nvSpPr>
          <p:cNvPr id="3" name="Content Placeholder 2">
            <a:extLst>
              <a:ext uri="{FF2B5EF4-FFF2-40B4-BE49-F238E27FC236}">
                <a16:creationId xmlns:a16="http://schemas.microsoft.com/office/drawing/2014/main" id="{F125C02E-21FB-4FD2-8A51-7CFD36B5F89D}"/>
              </a:ext>
            </a:extLst>
          </p:cNvPr>
          <p:cNvSpPr>
            <a:spLocks noGrp="1"/>
          </p:cNvSpPr>
          <p:nvPr>
            <p:ph idx="4294967295"/>
          </p:nvPr>
        </p:nvSpPr>
        <p:spPr>
          <a:xfrm>
            <a:off x="768096" y="2286000"/>
            <a:ext cx="7290055" cy="4023360"/>
          </a:xfrm>
        </p:spPr>
        <p:txBody>
          <a:bodyPr/>
          <a:lstStyle/>
          <a:p>
            <a:pPr>
              <a:spcAft>
                <a:spcPts val="0"/>
              </a:spcAft>
            </a:pPr>
            <a:r>
              <a:rPr lang="en-US" dirty="0"/>
              <a:t>Re-caches the Hive Metastore data into the Impala worker nodes</a:t>
            </a:r>
          </a:p>
          <a:p>
            <a:pPr>
              <a:spcAft>
                <a:spcPts val="0"/>
              </a:spcAft>
            </a:pPr>
            <a:r>
              <a:rPr lang="en-US" dirty="0"/>
              <a:t>Must be done whenever:</a:t>
            </a:r>
          </a:p>
          <a:p>
            <a:pPr lvl="1">
              <a:spcAft>
                <a:spcPts val="0"/>
              </a:spcAft>
            </a:pPr>
            <a:r>
              <a:rPr lang="en-US" dirty="0"/>
              <a:t>New files are loaded into an HDFS folder for the Hive table</a:t>
            </a:r>
          </a:p>
          <a:p>
            <a:pPr lvl="1">
              <a:spcAft>
                <a:spcPts val="0"/>
              </a:spcAft>
            </a:pPr>
            <a:r>
              <a:rPr lang="en-US" dirty="0"/>
              <a:t>The following Hive commands are executed: ALTER TABLE, INSERT, or LOAD DATA</a:t>
            </a:r>
          </a:p>
          <a:p>
            <a:pPr marL="90000" lvl="1" indent="0">
              <a:spcAft>
                <a:spcPts val="0"/>
              </a:spcAft>
              <a:buNone/>
            </a:pPr>
            <a:endParaRPr lang="en-US" dirty="0"/>
          </a:p>
          <a:p>
            <a:pPr marL="90000" indent="0">
              <a:spcAft>
                <a:spcPts val="0"/>
              </a:spcAft>
              <a:buNone/>
            </a:pPr>
            <a:r>
              <a:rPr lang="en-US" dirty="0">
                <a:latin typeface="Consolas" panose="020B0609020204030204" pitchFamily="49" charset="0"/>
              </a:rPr>
              <a:t>REFRESH </a:t>
            </a:r>
            <a:r>
              <a:rPr lang="en-US" i="1" dirty="0">
                <a:latin typeface="Consolas" panose="020B0609020204030204" pitchFamily="49" charset="0"/>
              </a:rPr>
              <a:t>tablename;</a:t>
            </a:r>
          </a:p>
        </p:txBody>
      </p:sp>
      <p:sp>
        <p:nvSpPr>
          <p:cNvPr id="4" name="Footer Placeholder 3">
            <a:extLst>
              <a:ext uri="{FF2B5EF4-FFF2-40B4-BE49-F238E27FC236}">
                <a16:creationId xmlns:a16="http://schemas.microsoft.com/office/drawing/2014/main" id="{D2791982-9F5B-49B2-9A81-CEB6B452950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A4C1D4D-6CD4-4D03-99FA-66895ED31E81}"/>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28121023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9F4341BB-1A2A-4497-9A9F-2D7043B8E7BB}"/>
</file>

<file path=customXml/itemProps2.xml><?xml version="1.0" encoding="utf-8"?>
<ds:datastoreItem xmlns:ds="http://schemas.openxmlformats.org/officeDocument/2006/customXml" ds:itemID="{BAA6E9B7-6BC5-4D93-830B-6215562E08C5}"/>
</file>

<file path=customXml/itemProps3.xml><?xml version="1.0" encoding="utf-8"?>
<ds:datastoreItem xmlns:ds="http://schemas.openxmlformats.org/officeDocument/2006/customXml" ds:itemID="{243B8EE7-4F72-43DC-AE71-BF65431B2465}"/>
</file>

<file path=docProps/app.xml><?xml version="1.0" encoding="utf-8"?>
<Properties xmlns="http://schemas.openxmlformats.org/officeDocument/2006/extended-properties" xmlns:vt="http://schemas.openxmlformats.org/officeDocument/2006/docPropsVTypes">
  <TotalTime>0</TotalTime>
  <Words>3453</Words>
  <Application>Microsoft Office PowerPoint</Application>
  <PresentationFormat>On-screen Show (4:3)</PresentationFormat>
  <Paragraphs>570</Paragraphs>
  <Slides>51</Slides>
  <Notes>27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Consolas</vt:lpstr>
      <vt:lpstr>Tw Cen MT</vt:lpstr>
      <vt:lpstr>Wingdings 3</vt:lpstr>
      <vt:lpstr>Tw Cen MT Condensed</vt:lpstr>
      <vt:lpstr>Sherman Serif Book</vt:lpstr>
      <vt:lpstr>Sherman Sans Book</vt:lpstr>
      <vt:lpstr>Calibri</vt:lpstr>
      <vt:lpstr>3_Integral</vt:lpstr>
      <vt:lpstr>Hadoop: Impala, HBase, Spark, Solr, Oozie</vt:lpstr>
      <vt:lpstr>PowerPoint Presentation</vt:lpstr>
      <vt:lpstr>What Is Impala?</vt:lpstr>
      <vt:lpstr>Impala vs. Hive</vt:lpstr>
      <vt:lpstr>Impala Architecture</vt:lpstr>
      <vt:lpstr>Demo: Impala vs. Hive</vt:lpstr>
      <vt:lpstr>Metadata Caching</vt:lpstr>
      <vt:lpstr>Metadata Caching</vt:lpstr>
      <vt:lpstr>REFRESH statement</vt:lpstr>
      <vt:lpstr>INVALIDATE METADATA</vt:lpstr>
      <vt:lpstr>Demo: Stale Metadata</vt:lpstr>
      <vt:lpstr>PowerPoint Presentation</vt:lpstr>
      <vt:lpstr>What Is HBase?</vt:lpstr>
      <vt:lpstr>Row Store vs. Columnstores</vt:lpstr>
      <vt:lpstr>Row vs. Column Oriented</vt:lpstr>
      <vt:lpstr>HBase vs. HDFS</vt:lpstr>
      <vt:lpstr>HBase Use Cases and Architecture</vt:lpstr>
      <vt:lpstr>Hbase Use Cases</vt:lpstr>
      <vt:lpstr>Don’t Use HBase When…</vt:lpstr>
      <vt:lpstr>HBase Architecture</vt:lpstr>
      <vt:lpstr>HBase Data Model Visualized</vt:lpstr>
      <vt:lpstr>HBase Logical Data Model</vt:lpstr>
      <vt:lpstr>HBase Table Commands</vt:lpstr>
      <vt:lpstr>HBase Shell</vt:lpstr>
      <vt:lpstr>Table Commands</vt:lpstr>
      <vt:lpstr>Commands or Table Reference</vt:lpstr>
      <vt:lpstr>Demo: HBase Shell &amp; Table Commands</vt:lpstr>
      <vt:lpstr>Demo: HBase reading and writing data</vt:lpstr>
      <vt:lpstr>HBase Cell Commands</vt:lpstr>
      <vt:lpstr>Demo: HBase Reading / Writing Data</vt:lpstr>
      <vt:lpstr>Integrating HBase with Hive</vt:lpstr>
      <vt:lpstr>Integrating HBase With Hive</vt:lpstr>
      <vt:lpstr>HBase and Hive</vt:lpstr>
      <vt:lpstr>Demo: HBase to Hive, Then Impala</vt:lpstr>
      <vt:lpstr>Demo: Hive to HBase</vt:lpstr>
      <vt:lpstr>PowerPoint Presentation</vt:lpstr>
      <vt:lpstr>Oozie</vt:lpstr>
      <vt:lpstr>Oozie</vt:lpstr>
      <vt:lpstr>Oozie Concepts</vt:lpstr>
      <vt:lpstr>Workflow Example:  Customer Web Analytics</vt:lpstr>
      <vt:lpstr>Coordinator</vt:lpstr>
      <vt:lpstr>Spark</vt:lpstr>
      <vt:lpstr>Spark</vt:lpstr>
      <vt:lpstr>Spark Libraries</vt:lpstr>
      <vt:lpstr>Spark Architectural Components</vt:lpstr>
      <vt:lpstr>Spark Deployment Modes</vt:lpstr>
      <vt:lpstr>Spark vs. MapReduce</vt:lpstr>
      <vt:lpstr>Solr</vt:lpstr>
      <vt:lpstr>Solr</vt:lpstr>
      <vt:lpstr>What Does Solr Do for Hadoop?</vt:lpstr>
      <vt:lpstr>Demo: Cloudera 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Impala, HBase, Spark, Solr, Oozie</dc:title>
  <dc:creator>Michael Fudge</dc:creator>
  <cp:lastModifiedBy>Michael Fudge</cp:lastModifiedBy>
  <cp:revision>2</cp:revision>
  <dcterms:created xsi:type="dcterms:W3CDTF">2018-10-04T16:33:49Z</dcterms:created>
  <dcterms:modified xsi:type="dcterms:W3CDTF">2020-02-14T16:43:58Z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